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9" r:id="rId2"/>
    <p:sldId id="293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9906000" cy="6858000" type="A4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AD"/>
    <a:srgbClr val="6071C4"/>
    <a:srgbClr val="000080"/>
    <a:srgbClr val="99CCFF"/>
    <a:srgbClr val="23487F"/>
    <a:srgbClr val="F5D1D1"/>
    <a:srgbClr val="AA252A"/>
    <a:srgbClr val="751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92731" autoAdjust="0"/>
  </p:normalViewPr>
  <p:slideViewPr>
    <p:cSldViewPr>
      <p:cViewPr>
        <p:scale>
          <a:sx n="43" d="100"/>
          <a:sy n="43" d="100"/>
        </p:scale>
        <p:origin x="-1896" y="-6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F9C87A-91CB-4CF9-BE7F-D7C21BFD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6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A80C90-E41B-43CF-92B5-FDD9DB267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6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A66FA0-E617-4ECE-9573-CDC9A1D7D34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643" y="5127775"/>
            <a:ext cx="4943314" cy="48570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14731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875CE-5BE2-4801-B21A-5CD67B6C9BE7}" type="slidenum">
              <a:rPr lang="fr-FR" altLang="en-US"/>
              <a:pPr/>
              <a:t>10</a:t>
            </a:fld>
            <a:endParaRPr lang="fr-FR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begin the final acceleration.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Weight is supported on the bent right leg. </a:t>
            </a:r>
          </a:p>
          <a:p>
            <a:r>
              <a:rPr lang="en-US" altLang="en-US" b="1"/>
              <a:t>-	Shoulder axis is over the right foot.</a:t>
            </a:r>
          </a:p>
          <a:p>
            <a:r>
              <a:rPr lang="en-US" altLang="en-US" b="1"/>
              <a:t>-	Feet are in the Heel-Toe position.</a:t>
            </a:r>
          </a:p>
          <a:p>
            <a:r>
              <a:rPr lang="en-US" altLang="en-US" b="1"/>
              <a:t>-	Discus is visible behind the body (from side-view).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0789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73C1B-B3E0-4F29-93C1-B29CA5DD6738}" type="slidenum">
              <a:rPr lang="fr-FR" altLang="en-US"/>
              <a:pPr/>
              <a:t>11</a:t>
            </a:fld>
            <a:endParaRPr lang="fr-FR" alt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transfer velocity from the thrower to the discus.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Right leg is twisted and extended explosively.</a:t>
            </a:r>
          </a:p>
          <a:p>
            <a:r>
              <a:rPr lang="en-US" altLang="en-US" b="1"/>
              <a:t>-	Right hip turns towards the front of circle.</a:t>
            </a:r>
            <a:endParaRPr lang="en-US" altLang="en-US" b="1">
              <a:sym typeface="Monotype Sorts" charset="2"/>
            </a:endParaRPr>
          </a:p>
          <a:p>
            <a:r>
              <a:rPr lang="en-US" altLang="en-US" b="1"/>
              <a:t>-	Left side of the body is blocked by the extension of the left leg and the	fixing of the bent left elbow held close to trunk.</a:t>
            </a:r>
            <a:endParaRPr lang="en-US" altLang="en-US" b="1">
              <a:sym typeface="Monotype Sorts" charset="2"/>
            </a:endParaRPr>
          </a:p>
          <a:p>
            <a:r>
              <a:rPr lang="en-US" altLang="en-US" b="1"/>
              <a:t>-	Body weight is shifted from the right leg to left.</a:t>
            </a:r>
            <a:endParaRPr lang="en-US" altLang="en-US" b="1">
              <a:sym typeface="Monotype Sorts" charset="2"/>
            </a:endParaRPr>
          </a:p>
          <a:p>
            <a:r>
              <a:rPr lang="en-US" altLang="en-US" b="1"/>
              <a:t>-	Throwing arm is drawn through after both feet have made ground contact and the hip has turned.</a:t>
            </a:r>
          </a:p>
          <a:p>
            <a:r>
              <a:rPr lang="en-US" altLang="en-US" b="1"/>
              <a:t>-	Discus leaves the hand at or slightly below shoulder height (shoulders are parallel!).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7864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029A0-39E7-4D0A-BC35-05BDECB55332}" type="slidenum">
              <a:rPr lang="fr-FR" altLang="en-US"/>
              <a:pPr/>
              <a:t>12</a:t>
            </a:fld>
            <a:endParaRPr lang="fr-FR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</a:t>
            </a:r>
          </a:p>
          <a:p>
            <a:r>
              <a:rPr lang="en-GB" altLang="en-US" b="1"/>
              <a:t>To stabilise the thrower and avoid fouling.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Legs change quickly after release.</a:t>
            </a:r>
          </a:p>
          <a:p>
            <a:r>
              <a:rPr lang="en-US" altLang="en-US" b="1"/>
              <a:t>-	Right leg is bent.</a:t>
            </a:r>
          </a:p>
          <a:p>
            <a:r>
              <a:rPr lang="en-US" altLang="en-US" b="1"/>
              <a:t>-	Upper body is lowered.</a:t>
            </a:r>
          </a:p>
          <a:p>
            <a:r>
              <a:rPr lang="en-US" altLang="en-US" b="1"/>
              <a:t>-	Left leg swings backwards.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3201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68A5F-77D9-44E8-8A50-F5E6F12CF1EF}" type="slidenum">
              <a:rPr lang="fr-FR" altLang="en-US"/>
              <a:pPr/>
              <a:t>2</a:t>
            </a:fld>
            <a:endParaRPr lang="fr-FR" alt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ym typeface="Monotype Sorts" charset="2"/>
              </a:rPr>
              <a:t>The Discus Throw is divided into four phases: SWING, TURN, DELIVERY and RECOVERY.</a:t>
            </a:r>
          </a:p>
          <a:p>
            <a:r>
              <a:rPr lang="en-GB" altLang="en-US">
                <a:sym typeface="Monotype Sorts" charset="2"/>
              </a:rPr>
              <a:t>-	In the swing phase motion is initiated and the thrower moves into position for the turn.</a:t>
            </a:r>
          </a:p>
          <a:p>
            <a:r>
              <a:rPr lang="en-GB" altLang="en-US">
                <a:sym typeface="Monotype Sorts" charset="2"/>
              </a:rPr>
              <a:t>-	In the turn phase the discus is accelerated and the lower body rotates ahead of the upper body, producing	pre-tension.</a:t>
            </a:r>
          </a:p>
          <a:p>
            <a:r>
              <a:rPr lang="en-GB" altLang="en-US">
                <a:sym typeface="Monotype Sorts" charset="2"/>
              </a:rPr>
              <a:t>-	In the delivery phase additional velocity is produced and transferred to the discus before it is released.  </a:t>
            </a:r>
          </a:p>
          <a:p>
            <a:r>
              <a:rPr lang="en-GB" altLang="en-US">
                <a:sym typeface="Monotype Sorts" charset="2"/>
              </a:rPr>
              <a:t>-	In the recovery phase the thrower braces and avoids fouling.</a:t>
            </a:r>
            <a:r>
              <a:rPr lang="en-US" altLang="en-US">
                <a:sym typeface="Monotype Sorts" charset="2"/>
              </a:rPr>
              <a:t> </a:t>
            </a:r>
            <a:endParaRPr lang="fr-FR" altLang="en-US">
              <a:sym typeface="Monotype Sor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880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68A5F-77D9-44E8-8A50-F5E6F12CF1EF}" type="slidenum">
              <a:rPr lang="fr-FR" altLang="en-US"/>
              <a:pPr/>
              <a:t>3</a:t>
            </a:fld>
            <a:endParaRPr lang="fr-FR" alt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ym typeface="Monotype Sorts" charset="2"/>
              </a:rPr>
              <a:t>The Discus Throw is divided into four phases: SWING, TURN, DELIVERY and RECOVERY.</a:t>
            </a:r>
          </a:p>
          <a:p>
            <a:r>
              <a:rPr lang="en-GB" altLang="en-US">
                <a:sym typeface="Monotype Sorts" charset="2"/>
              </a:rPr>
              <a:t>-	In the swing phase motion is initiated and the thrower moves into position for the turn.</a:t>
            </a:r>
          </a:p>
          <a:p>
            <a:r>
              <a:rPr lang="en-GB" altLang="en-US">
                <a:sym typeface="Monotype Sorts" charset="2"/>
              </a:rPr>
              <a:t>-	In the turn phase the discus is accelerated and the lower body rotates ahead of the upper body, producing	pre-tension.</a:t>
            </a:r>
          </a:p>
          <a:p>
            <a:r>
              <a:rPr lang="en-GB" altLang="en-US">
                <a:sym typeface="Monotype Sorts" charset="2"/>
              </a:rPr>
              <a:t>-	In the delivery phase additional velocity is produced and transferred to the discus before it is released.  </a:t>
            </a:r>
          </a:p>
          <a:p>
            <a:r>
              <a:rPr lang="en-GB" altLang="en-US">
                <a:sym typeface="Monotype Sorts" charset="2"/>
              </a:rPr>
              <a:t>-	In the recovery phase the thrower braces and avoids fouling.</a:t>
            </a:r>
            <a:r>
              <a:rPr lang="en-US" altLang="en-US">
                <a:sym typeface="Monotype Sorts" charset="2"/>
              </a:rPr>
              <a:t> </a:t>
            </a:r>
            <a:endParaRPr lang="fr-FR" altLang="en-US">
              <a:sym typeface="Monotype Sor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880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3DE48-55B8-46FB-9ABA-788795B1EAD7}" type="slidenum">
              <a:rPr lang="fr-FR" altLang="en-US"/>
              <a:pPr/>
              <a:t>4</a:t>
            </a:fld>
            <a:endParaRPr lang="fr-FR" alt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hold the discus firmly for the acceleration and</a:t>
            </a:r>
          </a:p>
          <a:p>
            <a:r>
              <a:rPr lang="en-US" altLang="en-US" b="1"/>
              <a:t>to impart correct rotation on release.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Discus is held in the last joints of the fingers. (1)</a:t>
            </a:r>
          </a:p>
          <a:p>
            <a:r>
              <a:rPr lang="en-US" altLang="en-US" b="1"/>
              <a:t>-	Fingers are spread on the rim of the discus.</a:t>
            </a:r>
          </a:p>
          <a:p>
            <a:r>
              <a:rPr lang="en-US" altLang="en-US" b="1"/>
              <a:t>-	Wrist is relaxed and straight. (2)</a:t>
            </a:r>
          </a:p>
          <a:p>
            <a:r>
              <a:rPr lang="en-US" altLang="en-US" b="1"/>
              <a:t>-	Discus rests against the base of the hand. (2)</a:t>
            </a:r>
          </a:p>
          <a:p>
            <a:r>
              <a:rPr lang="en-US" altLang="en-US" b="1"/>
              <a:t>-	Thumb rests on the discus. (3)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4750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7224D-D215-4FE3-A42F-198CFCF03809}" type="slidenum">
              <a:rPr lang="fr-FR" altLang="en-US"/>
              <a:pPr/>
              <a:t>5</a:t>
            </a:fld>
            <a:endParaRPr lang="fr-FR" alt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prepare for the turn by winding up and</a:t>
            </a:r>
          </a:p>
          <a:p>
            <a:r>
              <a:rPr lang="en-US" altLang="en-US" b="1"/>
              <a:t>to pre-tense the trunk, shoulders and arm.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Back faces the direction of the throw.</a:t>
            </a:r>
          </a:p>
          <a:p>
            <a:r>
              <a:rPr lang="en-US" altLang="en-US" b="1"/>
              <a:t>-	Legs are shoulder-width apart, knees bent slightly.</a:t>
            </a:r>
          </a:p>
          <a:p>
            <a:r>
              <a:rPr lang="en-US" altLang="en-US" b="1"/>
              <a:t>-	Weight is on the balls of the feet.</a:t>
            </a:r>
          </a:p>
          <a:p>
            <a:r>
              <a:rPr lang="en-US" altLang="en-US" b="1"/>
              <a:t>-	Discus is swung back and behind up to the vertical projection of the left heel.</a:t>
            </a:r>
          </a:p>
          <a:p>
            <a:r>
              <a:rPr lang="en-US" altLang="en-US" b="1"/>
              <a:t>-	Trunk is rotated at the same time.</a:t>
            </a:r>
          </a:p>
          <a:p>
            <a:r>
              <a:rPr lang="en-US" altLang="en-US" b="1"/>
              <a:t>-	Arms are kept at nearly shoulder height.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3584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6E7CB-2883-40BF-8B14-4F96C4B0B9AE}" type="slidenum">
              <a:rPr lang="fr-FR" altLang="en-US"/>
              <a:pPr/>
              <a:t>6</a:t>
            </a:fld>
            <a:endParaRPr lang="fr-FR" alt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accelerate the thrower and discus and</a:t>
            </a:r>
          </a:p>
          <a:p>
            <a:r>
              <a:rPr lang="en-US" altLang="en-US" b="1"/>
              <a:t>to prepare for the non-support.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Left knee, left arm and ball of foot are turned actively and 	simultaneously in the direction of the throw.</a:t>
            </a:r>
          </a:p>
          <a:p>
            <a:r>
              <a:rPr lang="en-US" altLang="en-US" b="1"/>
              <a:t>-	Weight shifts over the bent left leg.</a:t>
            </a:r>
          </a:p>
          <a:p>
            <a:r>
              <a:rPr lang="en-US" altLang="en-US" b="1"/>
              <a:t>-	Throwing shoulder is kept behind the body.</a:t>
            </a:r>
          </a:p>
          <a:p>
            <a:r>
              <a:rPr lang="en-US" altLang="en-US" b="1"/>
              <a:t>-	Right leg is swung low and wide across the circle.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9593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5968C-F631-491A-8E70-C6BABD43E39D}" type="slidenum">
              <a:rPr lang="fr-FR" altLang="en-US"/>
              <a:pPr/>
              <a:t>7</a:t>
            </a:fld>
            <a:endParaRPr lang="fr-FR" alt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accelerate the thrower and discus and </a:t>
            </a:r>
          </a:p>
          <a:p>
            <a:r>
              <a:rPr lang="en-US" altLang="en-US" b="1"/>
              <a:t>build up pre-tension in the trunk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Left foot pushes off forwards when its toes point in the direction of the throw.</a:t>
            </a:r>
          </a:p>
          <a:p>
            <a:r>
              <a:rPr lang="en-US" altLang="en-US" b="1"/>
              <a:t>-	Jump is flat with an incomplete extension of push-off leg.</a:t>
            </a:r>
            <a:br>
              <a:rPr lang="en-US" altLang="en-US" b="1"/>
            </a:br>
            <a:r>
              <a:rPr lang="en-US" altLang="en-US" b="1"/>
              <a:t>-	Throwing arm is above hip height and behind the body.</a:t>
            </a:r>
          </a:p>
          <a:p>
            <a:r>
              <a:rPr lang="en-US" altLang="en-US" b="1"/>
              <a:t>-	Right foot lands actively on the ball of the foot turning inwards as it does.</a:t>
            </a:r>
          </a:p>
          <a:p>
            <a:r>
              <a:rPr lang="en-US" altLang="en-US" b="1"/>
              <a:t>-	Left arm folds back across chest.</a:t>
            </a:r>
          </a:p>
          <a:p>
            <a:r>
              <a:rPr lang="en-US" altLang="en-US" b="1"/>
              <a:t>-	Left leg brushes past the right knee on its way to the front of the circle.</a:t>
            </a:r>
            <a:endParaRPr lang="fr-FR" altLang="en-US" b="1"/>
          </a:p>
        </p:txBody>
      </p:sp>
    </p:spTree>
    <p:extLst>
      <p:ext uri="{BB962C8B-B14F-4D97-AF65-F5344CB8AC3E}">
        <p14:creationId xmlns:p14="http://schemas.microsoft.com/office/powerpoint/2010/main" val="2107632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C2B58-BD03-4202-B24F-BBD5C8DBE968}" type="slidenum">
              <a:rPr lang="fr-FR" altLang="en-US"/>
              <a:pPr/>
              <a:t>8</a:t>
            </a:fld>
            <a:endParaRPr lang="fr-FR" alt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provide support for the correct body positions.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Feet are more than shoulder-width apart, turn is to the left on the ball of the left foot. (1)</a:t>
            </a:r>
          </a:p>
          <a:p>
            <a:r>
              <a:rPr lang="en-US" altLang="en-US" b="1"/>
              <a:t>-	Right leg swings over the outside to the centre of the circle. (2)</a:t>
            </a:r>
          </a:p>
          <a:p>
            <a:r>
              <a:rPr lang="en-US" altLang="en-US" b="1"/>
              <a:t>-	Right foot is placed on the ball of the foot in the centre of the circle, the left foot lands quickly after the right foot. (3)</a:t>
            </a:r>
          </a:p>
          <a:p>
            <a:r>
              <a:rPr lang="en-US" altLang="en-US" b="1"/>
              <a:t>-	Power position covers half of the circle (Heel-Toe Position). (4)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4551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DFCE4-A57C-41D7-9398-09881B060AB1}" type="slidenum">
              <a:rPr lang="fr-FR" altLang="en-US"/>
              <a:pPr/>
              <a:t>9</a:t>
            </a:fld>
            <a:endParaRPr lang="fr-FR" alt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Objectives</a:t>
            </a:r>
          </a:p>
          <a:p>
            <a:r>
              <a:rPr lang="en-US" altLang="en-US" b="1"/>
              <a:t>To maintain momentum and</a:t>
            </a:r>
          </a:p>
          <a:p>
            <a:r>
              <a:rPr lang="en-US" altLang="en-US" b="1"/>
              <a:t>begin the final acceleration of the discus.</a:t>
            </a:r>
            <a:r>
              <a:rPr lang="en-US" altLang="en-US"/>
              <a:t> </a:t>
            </a:r>
            <a:endParaRPr lang="fr-FR" altLang="en-US"/>
          </a:p>
          <a:p>
            <a:endParaRPr lang="fr-FR" altLang="en-US"/>
          </a:p>
          <a:p>
            <a:r>
              <a:rPr lang="en-US" altLang="en-US" b="1"/>
              <a:t>Technical characteristics</a:t>
            </a:r>
          </a:p>
          <a:p>
            <a:r>
              <a:rPr lang="en-US" altLang="en-US" b="1"/>
              <a:t>-	Right leg is bent.</a:t>
            </a:r>
          </a:p>
          <a:p>
            <a:r>
              <a:rPr lang="en-US" altLang="en-US" b="1"/>
              <a:t>-	Right foot/leg are turned immediately in the direction of the throw.</a:t>
            </a:r>
          </a:p>
          <a:p>
            <a:r>
              <a:rPr lang="en-US" altLang="en-US" b="1"/>
              <a:t>-	Left arm points towards the rear of the circle.</a:t>
            </a:r>
          </a:p>
          <a:p>
            <a:r>
              <a:rPr lang="en-US" altLang="en-US" b="1"/>
              <a:t>-	Discus is at head height.</a:t>
            </a:r>
          </a:p>
          <a:p>
            <a:r>
              <a:rPr lang="en-US" altLang="en-US" b="1"/>
              <a:t>-	Left leg lands quickly after the right leg.</a:t>
            </a:r>
            <a:r>
              <a:rPr lang="en-US" altLang="en-US"/>
              <a:t> 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3695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702" y="3646488"/>
            <a:ext cx="7016750" cy="406400"/>
          </a:xfrm>
        </p:spPr>
        <p:txBody>
          <a:bodyPr anchor="ctr"/>
          <a:lstStyle>
            <a:lvl1pPr>
              <a:defRPr sz="3600">
                <a:solidFill>
                  <a:srgbClr val="FFD600"/>
                </a:solidFill>
                <a:latin typeface="IAAF Sans Bold" pitchFamily="5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4114801"/>
            <a:ext cx="6509412" cy="269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2204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66937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400" y="4244976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0400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2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400" y="4221164"/>
            <a:ext cx="4204891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392" y="4221164"/>
            <a:ext cx="4206610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0903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700212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0400" y="2166937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66937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650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143125"/>
            <a:ext cx="8576602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676400"/>
            <a:ext cx="8576602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9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6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0400" y="1600200"/>
            <a:ext cx="866775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40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43125"/>
            <a:ext cx="4204891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0392" y="2143125"/>
            <a:ext cx="4206610" cy="4005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9" y="1676400"/>
            <a:ext cx="8576602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8999" y="2143125"/>
            <a:ext cx="4204891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8990" y="2143125"/>
            <a:ext cx="4206610" cy="1925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68999" y="4221164"/>
            <a:ext cx="857660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1676400"/>
            <a:ext cx="857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143125"/>
            <a:ext cx="85772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4568" y="3140968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ar-EG" sz="6600" b="1" smtClean="0"/>
              <a:t>8.3.2 </a:t>
            </a:r>
            <a:r>
              <a:rPr lang="ar-EG" sz="6600" b="1" dirty="0" smtClean="0"/>
              <a:t>قذف القرص 2</a:t>
            </a:r>
            <a:endParaRPr lang="en-GB" sz="6600" b="1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2480" y="188640"/>
            <a:ext cx="6400800" cy="56991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IAAF CECS Level I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49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87560" y="328017"/>
            <a:ext cx="6186247" cy="633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  <a:t>مرحلة الرمي : وضع القوة</a:t>
            </a:r>
            <a:endParaRPr lang="fr-FR" alt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2201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46809" y="3897052"/>
            <a:ext cx="5554663" cy="2772308"/>
          </a:xfrm>
        </p:spPr>
        <p:txBody>
          <a:bodyPr/>
          <a:lstStyle/>
          <a:p>
            <a:pPr marL="0" indent="0"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2400" b="1" dirty="0">
                <a:solidFill>
                  <a:srgbClr val="FF0000"/>
                </a:solidFill>
                <a:cs typeface="Arial" pitchFamily="34" charset="0"/>
              </a:rPr>
              <a:t>الأهـــــــداف</a:t>
            </a:r>
            <a:endParaRPr lang="en-US" sz="2400" b="1" dirty="0">
              <a:solidFill>
                <a:srgbClr val="FF0000"/>
              </a:solidFill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2400" b="1" dirty="0">
                <a:cs typeface="Arial" pitchFamily="34" charset="0"/>
              </a:rPr>
              <a:t>بداية مرحلة تزايد السرعة الأخيرة. </a:t>
            </a:r>
            <a:endParaRPr lang="fr-FR" sz="2400" b="1" dirty="0"/>
          </a:p>
          <a:p>
            <a:pPr marL="0" indent="0"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2400" b="1" dirty="0">
                <a:solidFill>
                  <a:srgbClr val="FF0000"/>
                </a:solidFill>
                <a:cs typeface="Arial" pitchFamily="34" charset="0"/>
              </a:rPr>
              <a:t>الخصــــــائص </a:t>
            </a:r>
            <a:r>
              <a:rPr lang="ar-SA" sz="2400" b="1" dirty="0" smtClean="0">
                <a:solidFill>
                  <a:srgbClr val="FF0000"/>
                </a:solidFill>
                <a:cs typeface="Arial" pitchFamily="34" charset="0"/>
              </a:rPr>
              <a:t>الفنـــــية</a:t>
            </a:r>
            <a:endParaRPr lang="en-US" sz="2400" b="1" dirty="0"/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 يرتكز وزن الجسم على الرجل اليمنى المنثنية.      </a:t>
            </a:r>
            <a:endParaRPr lang="en-US" sz="2400" b="1" dirty="0"/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 يكون محور الكتف فوق القدم اليمنى.</a:t>
            </a:r>
            <a:endParaRPr lang="en-US" sz="2400" b="1" dirty="0"/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 تكون القدمين في وضع (كعب</a:t>
            </a:r>
            <a:r>
              <a:rPr lang="ar-EG" sz="2400" b="1" dirty="0">
                <a:cs typeface="Arial" pitchFamily="34" charset="0"/>
              </a:rPr>
              <a:t> </a:t>
            </a:r>
            <a:r>
              <a:rPr lang="ar-SA" sz="2400" b="1" dirty="0">
                <a:cs typeface="Arial" pitchFamily="34" charset="0"/>
              </a:rPr>
              <a:t>- ومشط).</a:t>
            </a:r>
            <a:endParaRPr lang="en-US" sz="2400" b="1" dirty="0"/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 يكون القرص مرئياّ خلف الجسم ( من الجانب).</a:t>
            </a:r>
            <a:endParaRPr lang="fr-FR" sz="2400" b="1" dirty="0">
              <a:cs typeface="Arial" pitchFamily="34" charset="0"/>
            </a:endParaRPr>
          </a:p>
        </p:txBody>
      </p:sp>
      <p:pic>
        <p:nvPicPr>
          <p:cNvPr id="220170" name="Picture 10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024844"/>
            <a:ext cx="290746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71" name="Picture 11" descr="discu0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1159214"/>
            <a:ext cx="2513789" cy="284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72" name="Picture 12" descr="discu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1196752"/>
            <a:ext cx="2742745" cy="244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-293224" y="6513172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913440" y="6599319"/>
            <a:ext cx="992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7.3.2 / 10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230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0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0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0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0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6456" y="116632"/>
            <a:ext cx="8229600" cy="5619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EG" sz="3600" b="1" dirty="0">
                <a:solidFill>
                  <a:schemeClr val="bg1"/>
                </a:solidFill>
                <a:cs typeface="Arial" pitchFamily="34" charset="0"/>
              </a:rPr>
              <a:t>مرحلة الرمي : المرحلة الرئيسية ل</a:t>
            </a:r>
            <a:r>
              <a:rPr lang="ar-SA" sz="3600" b="1" dirty="0">
                <a:solidFill>
                  <a:schemeClr val="bg1"/>
                </a:solidFill>
                <a:cs typeface="Arial" pitchFamily="34" charset="0"/>
              </a:rPr>
              <a:t>تزايد السرعة</a:t>
            </a:r>
            <a:endParaRPr lang="fr-FR" alt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22119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-303584" y="1630088"/>
            <a:ext cx="10081120" cy="5111280"/>
          </a:xfrm>
        </p:spPr>
        <p:txBody>
          <a:bodyPr/>
          <a:lstStyle/>
          <a:p>
            <a:pPr marL="0" indent="0"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2400" b="1" dirty="0">
                <a:solidFill>
                  <a:srgbClr val="FF0000"/>
                </a:solidFill>
                <a:cs typeface="Arial" pitchFamily="34" charset="0"/>
              </a:rPr>
              <a:t>الأهـــــــداف</a:t>
            </a:r>
            <a:endParaRPr lang="en-US" sz="2400" b="1" dirty="0">
              <a:solidFill>
                <a:srgbClr val="FF0000"/>
              </a:solidFill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EG" sz="2400" b="1" dirty="0">
                <a:cs typeface="Arial" pitchFamily="34" charset="0"/>
              </a:rPr>
              <a:t>     </a:t>
            </a:r>
            <a:r>
              <a:rPr lang="ar-SA" sz="2400" b="1" dirty="0">
                <a:cs typeface="Arial" pitchFamily="34" charset="0"/>
              </a:rPr>
              <a:t>تحويل السرعة من </a:t>
            </a:r>
            <a:r>
              <a:rPr lang="ar-SA" sz="2400" b="1" dirty="0" smtClean="0">
                <a:cs typeface="Arial" pitchFamily="34" charset="0"/>
              </a:rPr>
              <a:t>ال</a:t>
            </a:r>
            <a:r>
              <a:rPr lang="ar-EG" sz="2400" b="1" dirty="0" smtClean="0">
                <a:cs typeface="Arial" pitchFamily="34" charset="0"/>
              </a:rPr>
              <a:t>رامي</a:t>
            </a:r>
            <a:r>
              <a:rPr lang="ar-SA" sz="2400" b="1" dirty="0" smtClean="0">
                <a:cs typeface="Arial" pitchFamily="34" charset="0"/>
              </a:rPr>
              <a:t> </a:t>
            </a:r>
            <a:r>
              <a:rPr lang="ar-SA" sz="2400" b="1" dirty="0">
                <a:cs typeface="Arial" pitchFamily="34" charset="0"/>
              </a:rPr>
              <a:t>إلي </a:t>
            </a:r>
            <a:r>
              <a:rPr lang="ar-SA" sz="2400" b="1" dirty="0" smtClean="0">
                <a:cs typeface="Arial" pitchFamily="34" charset="0"/>
              </a:rPr>
              <a:t>القرص</a:t>
            </a:r>
            <a:endParaRPr lang="ar-EG" sz="2400" b="1" dirty="0" smtClean="0">
              <a:cs typeface="Arial" pitchFamily="34" charset="0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400" b="1" dirty="0"/>
          </a:p>
          <a:p>
            <a:pPr marL="0" indent="0"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2400" b="1" dirty="0">
                <a:solidFill>
                  <a:srgbClr val="FF0000"/>
                </a:solidFill>
                <a:cs typeface="Arial" pitchFamily="34" charset="0"/>
              </a:rPr>
              <a:t>الخصــــــائص الفنـــــية</a:t>
            </a:r>
            <a:endParaRPr lang="en-US" sz="2400" b="1" dirty="0">
              <a:solidFill>
                <a:srgbClr val="FF0000"/>
              </a:solidFill>
            </a:endParaRP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EG" sz="2400" b="1" dirty="0">
                <a:cs typeface="Arial" pitchFamily="34" charset="0"/>
              </a:rPr>
              <a:t> ت</a:t>
            </a:r>
            <a:r>
              <a:rPr lang="ar-SA" sz="2400" b="1" dirty="0">
                <a:cs typeface="Arial" pitchFamily="34" charset="0"/>
              </a:rPr>
              <a:t>عصر الرجل اليمنى وتمتد بسرعة.     </a:t>
            </a:r>
            <a:endParaRPr lang="en-US" sz="2400" b="1" dirty="0"/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EG" sz="2400" b="1" dirty="0">
                <a:cs typeface="Arial" pitchFamily="34" charset="0"/>
              </a:rPr>
              <a:t> </a:t>
            </a:r>
            <a:r>
              <a:rPr lang="ar-SA" sz="2400" b="1" dirty="0">
                <a:cs typeface="Arial" pitchFamily="34" charset="0"/>
              </a:rPr>
              <a:t>الدوران بالجانب الأيمن للحوض.</a:t>
            </a:r>
            <a:endParaRPr lang="en-US" sz="2400" b="1" dirty="0"/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EG" sz="2400" b="1" dirty="0">
                <a:cs typeface="Arial" pitchFamily="34" charset="0"/>
              </a:rPr>
              <a:t> </a:t>
            </a:r>
            <a:r>
              <a:rPr lang="ar-SA" sz="2400" b="1" dirty="0">
                <a:cs typeface="Arial" pitchFamily="34" charset="0"/>
              </a:rPr>
              <a:t>يثبت الجانب الأيسر من الجسم بواسطة </a:t>
            </a:r>
            <a:endParaRPr lang="ar-EG" sz="2400" b="1" dirty="0" smtClean="0">
              <a:cs typeface="Arial" pitchFamily="34" charset="0"/>
            </a:endParaRPr>
          </a:p>
          <a:p>
            <a:pPr algn="r" rt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ar-EG" sz="2400" b="1" dirty="0">
                <a:cs typeface="Arial" pitchFamily="34" charset="0"/>
              </a:rPr>
              <a:t> </a:t>
            </a:r>
            <a:r>
              <a:rPr lang="ar-EG" sz="2400" b="1" dirty="0" smtClean="0">
                <a:cs typeface="Arial" pitchFamily="34" charset="0"/>
              </a:rPr>
              <a:t>  </a:t>
            </a:r>
            <a:r>
              <a:rPr lang="ar-SA" sz="2400" b="1" dirty="0" smtClean="0">
                <a:cs typeface="Arial" pitchFamily="34" charset="0"/>
              </a:rPr>
              <a:t>مد الرجل </a:t>
            </a:r>
            <a:r>
              <a:rPr lang="ar-SA" sz="2400" b="1" dirty="0">
                <a:cs typeface="Arial" pitchFamily="34" charset="0"/>
              </a:rPr>
              <a:t>اليسرى </a:t>
            </a:r>
            <a:endParaRPr lang="ar-EG" sz="2400" b="1" dirty="0" smtClean="0">
              <a:cs typeface="Arial" pitchFamily="34" charset="0"/>
            </a:endParaRPr>
          </a:p>
          <a:p>
            <a:pPr algn="r" rt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ar-EG" sz="2400" b="1" dirty="0">
                <a:cs typeface="Arial" pitchFamily="34" charset="0"/>
              </a:rPr>
              <a:t> </a:t>
            </a:r>
            <a:r>
              <a:rPr lang="ar-EG" sz="2400" b="1" dirty="0" smtClean="0">
                <a:cs typeface="Arial" pitchFamily="34" charset="0"/>
              </a:rPr>
              <a:t> </a:t>
            </a:r>
            <a:r>
              <a:rPr lang="ar-SA" sz="2400" b="1" dirty="0" smtClean="0">
                <a:cs typeface="Arial" pitchFamily="34" charset="0"/>
              </a:rPr>
              <a:t>وتثبيت </a:t>
            </a:r>
            <a:r>
              <a:rPr lang="ar-SA" sz="2400" b="1" dirty="0">
                <a:cs typeface="Arial" pitchFamily="34" charset="0"/>
              </a:rPr>
              <a:t>المرفق الأيسر المنثني </a:t>
            </a:r>
            <a:r>
              <a:rPr lang="ar-EG" sz="2400" b="1" dirty="0">
                <a:cs typeface="Arial" pitchFamily="34" charset="0"/>
              </a:rPr>
              <a:t>ب</a:t>
            </a:r>
            <a:r>
              <a:rPr lang="ar-SA" sz="2400" b="1" dirty="0" smtClean="0">
                <a:cs typeface="Arial" pitchFamily="34" charset="0"/>
              </a:rPr>
              <a:t>القرب </a:t>
            </a:r>
            <a:r>
              <a:rPr lang="ar-SA" sz="2400" b="1" dirty="0">
                <a:cs typeface="Arial" pitchFamily="34" charset="0"/>
              </a:rPr>
              <a:t>من </a:t>
            </a:r>
            <a:endParaRPr lang="ar-EG" sz="2400" b="1" dirty="0" smtClean="0">
              <a:cs typeface="Arial" pitchFamily="34" charset="0"/>
            </a:endParaRPr>
          </a:p>
          <a:p>
            <a:pPr marL="0" indent="0" algn="r" rtl="1">
              <a:lnSpc>
                <a:spcPct val="80000"/>
              </a:lnSpc>
              <a:defRPr/>
            </a:pPr>
            <a:r>
              <a:rPr lang="ar-EG" sz="2400" b="1" dirty="0" smtClean="0">
                <a:cs typeface="Arial" pitchFamily="34" charset="0"/>
              </a:rPr>
              <a:t>     </a:t>
            </a:r>
            <a:r>
              <a:rPr lang="ar-SA" sz="2400" b="1" dirty="0" smtClean="0">
                <a:cs typeface="Arial" pitchFamily="34" charset="0"/>
              </a:rPr>
              <a:t>الجذع</a:t>
            </a:r>
            <a:r>
              <a:rPr lang="ar-SA" sz="2400" b="1" dirty="0">
                <a:cs typeface="Arial" pitchFamily="34" charset="0"/>
              </a:rPr>
              <a:t>.</a:t>
            </a:r>
            <a:endParaRPr lang="en-US" sz="2400" b="1" dirty="0"/>
          </a:p>
          <a:p>
            <a:pPr algn="r" rtl="1">
              <a:lnSpc>
                <a:spcPct val="80000"/>
              </a:lnSpc>
              <a:defRPr/>
            </a:pPr>
            <a:r>
              <a:rPr lang="ar-EG" sz="2400" b="1" dirty="0">
                <a:cs typeface="Arial" pitchFamily="34" charset="0"/>
              </a:rPr>
              <a:t> </a:t>
            </a:r>
            <a:r>
              <a:rPr lang="ar-SA" sz="2400" b="1" dirty="0">
                <a:cs typeface="Arial" pitchFamily="34" charset="0"/>
              </a:rPr>
              <a:t>ينتقل وزن الجسم من الرجل اليمنى إلي </a:t>
            </a:r>
            <a:r>
              <a:rPr lang="ar-SA" sz="2400" b="1" dirty="0" smtClean="0">
                <a:cs typeface="Arial" pitchFamily="34" charset="0"/>
              </a:rPr>
              <a:t>الرجل</a:t>
            </a:r>
            <a:r>
              <a:rPr lang="ar-EG" sz="2400" b="1" dirty="0">
                <a:cs typeface="Arial" pitchFamily="34" charset="0"/>
              </a:rPr>
              <a:t> </a:t>
            </a:r>
            <a:r>
              <a:rPr lang="ar-SA" sz="2400" b="1" dirty="0" smtClean="0">
                <a:cs typeface="Arial" pitchFamily="34" charset="0"/>
              </a:rPr>
              <a:t>اليسرى</a:t>
            </a:r>
            <a:r>
              <a:rPr lang="ar-EG" sz="2400" b="1" dirty="0">
                <a:cs typeface="Arial" pitchFamily="34" charset="0"/>
              </a:rPr>
              <a:t>.</a:t>
            </a:r>
            <a:endParaRPr lang="en-US" sz="2400" b="1" dirty="0"/>
          </a:p>
          <a:p>
            <a:pPr algn="r" rtl="1">
              <a:lnSpc>
                <a:spcPct val="80000"/>
              </a:lnSpc>
              <a:defRPr/>
            </a:pPr>
            <a:r>
              <a:rPr lang="ar-EG" sz="2400" b="1" dirty="0">
                <a:cs typeface="Arial" pitchFamily="34" charset="0"/>
              </a:rPr>
              <a:t> </a:t>
            </a:r>
            <a:r>
              <a:rPr lang="ar-SA" sz="2400" b="1" dirty="0">
                <a:cs typeface="Arial" pitchFamily="34" charset="0"/>
              </a:rPr>
              <a:t>يسحب ذراع الرمي بعد اتصال القدمين بالأرض وكذلك دوران الحوض.</a:t>
            </a:r>
            <a:endParaRPr lang="en-US" sz="2400" b="1" dirty="0"/>
          </a:p>
          <a:p>
            <a:pPr algn="r" rtl="1">
              <a:lnSpc>
                <a:spcPct val="80000"/>
              </a:lnSpc>
              <a:defRPr/>
            </a:pPr>
            <a:r>
              <a:rPr lang="ar-EG" sz="2400" b="1" dirty="0">
                <a:cs typeface="Arial" pitchFamily="34" charset="0"/>
              </a:rPr>
              <a:t> </a:t>
            </a:r>
            <a:r>
              <a:rPr lang="ar-SA" sz="2400" b="1" dirty="0">
                <a:cs typeface="Arial" pitchFamily="34" charset="0"/>
              </a:rPr>
              <a:t>يترك القرص اليد عند مستوى </a:t>
            </a:r>
            <a:r>
              <a:rPr lang="ar-EG" sz="2400" b="1" dirty="0">
                <a:cs typeface="Arial" pitchFamily="34" charset="0"/>
              </a:rPr>
              <a:t>أ</a:t>
            </a:r>
            <a:r>
              <a:rPr lang="ar-SA" sz="2400" b="1" dirty="0">
                <a:cs typeface="Arial" pitchFamily="34" charset="0"/>
              </a:rPr>
              <a:t>قل من ارتفاع الكتف ( الكتفان </a:t>
            </a:r>
            <a:r>
              <a:rPr lang="ar-EG" sz="2400" b="1" dirty="0">
                <a:cs typeface="Arial" pitchFamily="34" charset="0"/>
              </a:rPr>
              <a:t>ي</a:t>
            </a:r>
            <a:r>
              <a:rPr lang="ar-SA" sz="2400" b="1" dirty="0">
                <a:cs typeface="Arial" pitchFamily="34" charset="0"/>
              </a:rPr>
              <a:t>كون</a:t>
            </a:r>
            <a:r>
              <a:rPr lang="ar-EG" sz="2400" b="1" dirty="0">
                <a:cs typeface="Arial" pitchFamily="34" charset="0"/>
              </a:rPr>
              <a:t>ان</a:t>
            </a:r>
            <a:r>
              <a:rPr lang="ar-SA" sz="2400" b="1" dirty="0">
                <a:cs typeface="Arial" pitchFamily="34" charset="0"/>
              </a:rPr>
              <a:t> متواز</a:t>
            </a:r>
            <a:r>
              <a:rPr lang="ar-EG" sz="2400" b="1" dirty="0" smtClean="0">
                <a:cs typeface="Arial" pitchFamily="34" charset="0"/>
              </a:rPr>
              <a:t>يين</a:t>
            </a:r>
            <a:r>
              <a:rPr lang="ar-SA" sz="2400" b="1" dirty="0" smtClean="0">
                <a:cs typeface="Arial" pitchFamily="34" charset="0"/>
              </a:rPr>
              <a:t>).</a:t>
            </a:r>
            <a:endParaRPr lang="fr-FR" sz="2400" b="1" dirty="0">
              <a:cs typeface="Arial" pitchFamily="34" charset="0"/>
            </a:endParaRPr>
          </a:p>
        </p:txBody>
      </p:sp>
      <p:pic>
        <p:nvPicPr>
          <p:cNvPr id="221194" name="Picture 10" descr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4" y="3201413"/>
            <a:ext cx="1207747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5" name="Picture 11" descr="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81" y="3201413"/>
            <a:ext cx="1125627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6" name="Picture 12" descr="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620" y="3201413"/>
            <a:ext cx="1063696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7" name="Picture 13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28" y="3194258"/>
            <a:ext cx="1133492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98" name="Picture 14" descr="discu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80" y="1056486"/>
            <a:ext cx="5337012" cy="214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162428" y="6599319"/>
            <a:ext cx="7435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7.3.2 / 11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1681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1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1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1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1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1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1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1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1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1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1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11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1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11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1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11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1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11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4488" y="328512"/>
            <a:ext cx="5905366" cy="7064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  <a:t>مرحلة التغطية</a:t>
            </a:r>
            <a:endParaRPr lang="en-US" alt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44488" y="1340768"/>
            <a:ext cx="9433047" cy="5025469"/>
          </a:xfrm>
        </p:spPr>
        <p:txBody>
          <a:bodyPr/>
          <a:lstStyle/>
          <a:p>
            <a:pPr marL="0" indent="0"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الأهـــــــداف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ثبات الرامي وتفادي الخطأ القانوني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الخصــــــائص الفنـــــية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تبديل الرجلين بسرعة بعد التخلص من القرص.    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انثناء الرجل اليمنى.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يميل الجزء العلوي من الجسم لأسفل.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مرجحة الرجل اليسرى للخلف.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80000"/>
              </a:lnSpc>
              <a:defRPr/>
            </a:pP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3440114" y="6165850"/>
            <a:ext cx="2376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74107" name="Picture 27" descr="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5" y="4296256"/>
            <a:ext cx="1153549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8" name="Picture 28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4293549"/>
            <a:ext cx="2206333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9" name="Picture 29" descr="discu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67" y="782328"/>
            <a:ext cx="4608511" cy="352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129464" y="6599319"/>
            <a:ext cx="776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7.3.2 / 12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195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4488" y="260648"/>
            <a:ext cx="6336704" cy="633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rgbClr val="FFD600"/>
                </a:solidFill>
                <a:latin typeface="IAAF Sans Bold" pitchFamily="50" charset="0"/>
              </a:rPr>
              <a:t>التسلسل الكامل للحركة</a:t>
            </a:r>
            <a:endParaRPr lang="fr-FR" altLang="en-US" sz="3600" b="1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sp>
        <p:nvSpPr>
          <p:cNvPr id="19355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00472" y="3573015"/>
            <a:ext cx="9433048" cy="2956967"/>
          </a:xfrm>
        </p:spPr>
        <p:txBody>
          <a:bodyPr/>
          <a:lstStyle/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ar-SA" sz="2400" b="1" dirty="0">
                <a:cs typeface="Arial" pitchFamily="34" charset="0"/>
              </a:rPr>
              <a:t>تتكون المراحل الفنية لقذف القرص مما يلي</a:t>
            </a:r>
            <a:r>
              <a:rPr lang="ar-SA" sz="2400" b="1" dirty="0" smtClean="0">
                <a:cs typeface="Arial" pitchFamily="34" charset="0"/>
              </a:rPr>
              <a:t>:</a:t>
            </a:r>
            <a:endParaRPr lang="ar-EG" sz="2400" b="1" dirty="0" smtClean="0">
              <a:cs typeface="Arial" pitchFamily="34" charset="0"/>
            </a:endParaRP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ar-EG" sz="2400" b="1" dirty="0">
                <a:solidFill>
                  <a:srgbClr val="FF0000"/>
                </a:solidFill>
                <a:cs typeface="Arial" pitchFamily="34" charset="0"/>
              </a:rPr>
              <a:t>	</a:t>
            </a:r>
            <a:r>
              <a:rPr lang="ar-EG" sz="2400" b="1" dirty="0" smtClean="0">
                <a:solidFill>
                  <a:srgbClr val="FF0000"/>
                </a:solidFill>
                <a:cs typeface="Arial" pitchFamily="34" charset="0"/>
              </a:rPr>
              <a:t>		</a:t>
            </a:r>
            <a:r>
              <a:rPr lang="ar-SA" sz="24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  <a:cs typeface="Arial" pitchFamily="34" charset="0"/>
              </a:rPr>
              <a:t>                    </a:t>
            </a:r>
            <a:r>
              <a:rPr lang="ar-SA" sz="2400" b="1" dirty="0" smtClean="0">
                <a:solidFill>
                  <a:srgbClr val="FF0000"/>
                </a:solidFill>
                <a:cs typeface="Arial" pitchFamily="34" charset="0"/>
              </a:rPr>
              <a:t>المرجحات </a:t>
            </a:r>
            <a:r>
              <a:rPr lang="ar-SA" sz="2400" b="1" dirty="0">
                <a:solidFill>
                  <a:srgbClr val="FF0000"/>
                </a:solidFill>
                <a:cs typeface="Arial" pitchFamily="34" charset="0"/>
              </a:rPr>
              <a:t>والدوران والرمي والتغطية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200" dirty="0">
              <a:solidFill>
                <a:srgbClr val="FF0000"/>
              </a:solidFill>
              <a:sym typeface="Monotype Sorts" charset="2"/>
            </a:endParaRP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ar-SA" sz="2400" b="1" dirty="0">
                <a:solidFill>
                  <a:srgbClr val="FF0000"/>
                </a:solidFill>
                <a:cs typeface="Arial" pitchFamily="34" charset="0"/>
              </a:rPr>
              <a:t>في مرحلة </a:t>
            </a:r>
            <a:r>
              <a:rPr lang="ar-SA" sz="2400" b="1" dirty="0" smtClean="0">
                <a:solidFill>
                  <a:srgbClr val="FF0000"/>
                </a:solidFill>
                <a:cs typeface="Arial" pitchFamily="34" charset="0"/>
              </a:rPr>
              <a:t>المرجحات</a:t>
            </a:r>
            <a:r>
              <a:rPr lang="ar-EG" sz="2400" b="1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ar-SA" sz="2400" b="1" dirty="0" smtClean="0">
                <a:cs typeface="Arial" pitchFamily="34" charset="0"/>
              </a:rPr>
              <a:t> </a:t>
            </a:r>
            <a:r>
              <a:rPr lang="ar-EG" sz="2400" b="1" dirty="0"/>
              <a:t>يتم بدء </a:t>
            </a:r>
            <a:r>
              <a:rPr lang="ar-EG" sz="2400" b="1" dirty="0" smtClean="0"/>
              <a:t>الحركة</a:t>
            </a: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ar-SA" sz="2400" b="1" dirty="0" smtClean="0">
                <a:cs typeface="Arial" pitchFamily="34" charset="0"/>
              </a:rPr>
              <a:t> </a:t>
            </a:r>
            <a:r>
              <a:rPr lang="ar-SA" sz="2400" b="1" dirty="0">
                <a:cs typeface="Arial" pitchFamily="34" charset="0"/>
              </a:rPr>
              <a:t>الرامي </a:t>
            </a:r>
            <a:r>
              <a:rPr lang="ar-EG" sz="2400" b="1" dirty="0" smtClean="0">
                <a:cs typeface="Arial" pitchFamily="34" charset="0"/>
              </a:rPr>
              <a:t>يتحرك </a:t>
            </a:r>
            <a:r>
              <a:rPr lang="ar-SA" sz="2400" b="1" dirty="0" smtClean="0">
                <a:cs typeface="Arial" pitchFamily="34" charset="0"/>
              </a:rPr>
              <a:t>أداء </a:t>
            </a:r>
            <a:r>
              <a:rPr lang="ar-SA" sz="2400" b="1" dirty="0">
                <a:cs typeface="Arial" pitchFamily="34" charset="0"/>
              </a:rPr>
              <a:t>الدوران. </a:t>
            </a: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ar-SA" sz="2400" b="1" dirty="0">
                <a:solidFill>
                  <a:srgbClr val="FF0000"/>
                </a:solidFill>
                <a:cs typeface="Arial" pitchFamily="34" charset="0"/>
              </a:rPr>
              <a:t>في مرحلة</a:t>
            </a:r>
            <a:r>
              <a:rPr lang="ar-EG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ar-EG" sz="2400" b="1" dirty="0" smtClean="0"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ar-SA" sz="2400" b="1" dirty="0" smtClean="0">
                <a:solidFill>
                  <a:srgbClr val="FF0000"/>
                </a:solidFill>
                <a:cs typeface="Arial" pitchFamily="34" charset="0"/>
              </a:rPr>
              <a:t>لدوران</a:t>
            </a:r>
            <a:r>
              <a:rPr lang="ar-EG" sz="2400" b="1" dirty="0" smtClean="0">
                <a:solidFill>
                  <a:srgbClr val="FF0000"/>
                </a:solidFill>
                <a:cs typeface="Arial" pitchFamily="34" charset="0"/>
              </a:rPr>
              <a:t>) :</a:t>
            </a: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ar-SA" sz="2400" b="1" dirty="0" smtClean="0">
                <a:cs typeface="Arial" pitchFamily="34" charset="0"/>
              </a:rPr>
              <a:t>تتزايد </a:t>
            </a:r>
            <a:r>
              <a:rPr lang="ar-SA" sz="2400" b="1" dirty="0">
                <a:cs typeface="Arial" pitchFamily="34" charset="0"/>
              </a:rPr>
              <a:t>سرعة القرص </a:t>
            </a:r>
            <a:r>
              <a:rPr lang="ar-EG" sz="2400" b="1" dirty="0">
                <a:cs typeface="Arial" pitchFamily="34" charset="0"/>
              </a:rPr>
              <a:t>.</a:t>
            </a:r>
            <a:endParaRPr lang="en-GB" sz="2400" b="1" dirty="0" smtClean="0">
              <a:cs typeface="Arial" pitchFamily="34" charset="0"/>
            </a:endParaRP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ar-SA" sz="2400" b="1" dirty="0" smtClean="0">
                <a:cs typeface="Arial" pitchFamily="34" charset="0"/>
              </a:rPr>
              <a:t>يدور </a:t>
            </a:r>
            <a:r>
              <a:rPr lang="ar-SA" sz="2400" b="1" dirty="0">
                <a:cs typeface="Arial" pitchFamily="34" charset="0"/>
              </a:rPr>
              <a:t>الجزء السفلي من الجسم متقدما</a:t>
            </a:r>
            <a:r>
              <a:rPr lang="ar-EG" sz="2400" b="1" dirty="0">
                <a:cs typeface="Arial" pitchFamily="34" charset="0"/>
              </a:rPr>
              <a:t>ً</a:t>
            </a:r>
            <a:r>
              <a:rPr lang="ar-SA" sz="2400" b="1" dirty="0">
                <a:cs typeface="Arial" pitchFamily="34" charset="0"/>
              </a:rPr>
              <a:t> الجزء العلوي من الجسم محدثا</a:t>
            </a:r>
            <a:r>
              <a:rPr lang="ar-EG" sz="2400" b="1" dirty="0">
                <a:cs typeface="Arial" pitchFamily="34" charset="0"/>
              </a:rPr>
              <a:t>ً</a:t>
            </a:r>
            <a:r>
              <a:rPr lang="ar-SA" sz="2400" b="1" dirty="0">
                <a:cs typeface="Arial" pitchFamily="34" charset="0"/>
              </a:rPr>
              <a:t> التوتر في الجذع</a:t>
            </a:r>
            <a:r>
              <a:rPr lang="ar-SA" sz="2400" b="1" dirty="0" smtClean="0">
                <a:cs typeface="Arial" pitchFamily="34" charset="0"/>
              </a:rPr>
              <a:t>.</a:t>
            </a:r>
            <a:endParaRPr lang="ar-SA" sz="2400" b="1" dirty="0">
              <a:cs typeface="Arial" pitchFamily="34" charset="0"/>
            </a:endParaRPr>
          </a:p>
        </p:txBody>
      </p:sp>
      <p:pic>
        <p:nvPicPr>
          <p:cNvPr id="193554" name="Picture 18" descr="xisctop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" y="1831430"/>
            <a:ext cx="977606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7.3.2 / 2</a:t>
            </a:r>
            <a:endParaRPr lang="en-US" sz="105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8464" y="3158431"/>
            <a:ext cx="1008063" cy="400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9pPr>
          </a:lstStyle>
          <a:p>
            <a:r>
              <a:rPr lang="ar-EG" sz="1600" b="1">
                <a:solidFill>
                  <a:srgbClr val="FFFF00"/>
                </a:solidFill>
              </a:rPr>
              <a:t>المرجحة</a:t>
            </a:r>
            <a:r>
              <a:rPr lang="ar-EG" sz="2000" b="1">
                <a:solidFill>
                  <a:srgbClr val="FFFF00"/>
                </a:solidFill>
              </a:rPr>
              <a:t> 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00697" y="3140968"/>
            <a:ext cx="863600" cy="400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9pPr>
          </a:lstStyle>
          <a:p>
            <a:r>
              <a:rPr lang="ar-EG" sz="1600" b="1">
                <a:solidFill>
                  <a:srgbClr val="FFFF00"/>
                </a:solidFill>
              </a:rPr>
              <a:t>الدوران</a:t>
            </a:r>
            <a:r>
              <a:rPr lang="ar-EG" sz="2000" b="1">
                <a:solidFill>
                  <a:srgbClr val="FFFF00"/>
                </a:solidFill>
              </a:rPr>
              <a:t> 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49144" y="3158432"/>
            <a:ext cx="1001266" cy="33855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ar-EG" sz="1600" b="1" dirty="0">
                <a:solidFill>
                  <a:srgbClr val="FFFF00"/>
                </a:solidFill>
              </a:rPr>
              <a:t>الرمي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840911" y="3188593"/>
            <a:ext cx="936625" cy="3381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ar-EG" sz="1600" b="1">
                <a:solidFill>
                  <a:srgbClr val="FFFF00"/>
                </a:solidFill>
              </a:rPr>
              <a:t>التغطية </a:t>
            </a:r>
            <a:endParaRPr lang="en-US" sz="1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9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9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9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3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4488" y="260648"/>
            <a:ext cx="6336704" cy="6334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rgbClr val="FFD600"/>
                </a:solidFill>
                <a:latin typeface="IAAF Sans Bold" pitchFamily="50" charset="0"/>
              </a:rPr>
              <a:t>التسلسل الكامل للحركة</a:t>
            </a:r>
            <a:endParaRPr lang="fr-FR" altLang="en-US" sz="3600" b="1" dirty="0">
              <a:solidFill>
                <a:srgbClr val="FFD600"/>
              </a:solidFill>
              <a:latin typeface="IAAF Sans Bold" pitchFamily="50" charset="0"/>
            </a:endParaRPr>
          </a:p>
        </p:txBody>
      </p:sp>
      <p:sp>
        <p:nvSpPr>
          <p:cNvPr id="19355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00472" y="3573015"/>
            <a:ext cx="9433048" cy="2956967"/>
          </a:xfrm>
        </p:spPr>
        <p:txBody>
          <a:bodyPr/>
          <a:lstStyle/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ar-EG" sz="2800" b="1" dirty="0">
                <a:solidFill>
                  <a:srgbClr val="FF0000"/>
                </a:solidFill>
                <a:cs typeface="Arial" pitchFamily="34" charset="0"/>
              </a:rPr>
              <a:t>	</a:t>
            </a:r>
            <a:r>
              <a:rPr lang="ar-EG" sz="2800" b="1" dirty="0" smtClean="0">
                <a:solidFill>
                  <a:srgbClr val="FF0000"/>
                </a:solidFill>
                <a:cs typeface="Arial" pitchFamily="34" charset="0"/>
              </a:rPr>
              <a:t>		</a:t>
            </a:r>
            <a:r>
              <a:rPr lang="ar-SA" sz="28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ar-SA" sz="2800" b="1" dirty="0">
                <a:solidFill>
                  <a:srgbClr val="FF0000"/>
                </a:solidFill>
                <a:cs typeface="Arial" pitchFamily="34" charset="0"/>
              </a:rPr>
              <a:t>المرجحات والدوران والرمي والتغطية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400" dirty="0">
              <a:sym typeface="Monotype Sorts" charset="2"/>
            </a:endParaRP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ar-SA" sz="2800" b="1" dirty="0">
                <a:solidFill>
                  <a:srgbClr val="FF0000"/>
                </a:solidFill>
                <a:cs typeface="Arial" pitchFamily="34" charset="0"/>
              </a:rPr>
              <a:t>في مرحلة الرمي </a:t>
            </a:r>
            <a:r>
              <a:rPr lang="ar-EG" sz="2800" b="1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ar-SA" sz="2800" b="1" dirty="0" smtClean="0">
                <a:cs typeface="Arial" pitchFamily="34" charset="0"/>
              </a:rPr>
              <a:t>تنتج </a:t>
            </a:r>
            <a:r>
              <a:rPr lang="ar-SA" sz="2800" b="1" dirty="0">
                <a:cs typeface="Arial" pitchFamily="34" charset="0"/>
              </a:rPr>
              <a:t>سرعة إضافية </a:t>
            </a:r>
            <a:endParaRPr lang="ar-EG" sz="2800" b="1" dirty="0" smtClean="0">
              <a:cs typeface="Arial" pitchFamily="34" charset="0"/>
            </a:endParaRP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ar-SA" sz="2800" b="1" dirty="0" smtClean="0">
                <a:cs typeface="Arial" pitchFamily="34" charset="0"/>
              </a:rPr>
              <a:t>تنتقل </a:t>
            </a:r>
            <a:r>
              <a:rPr lang="ar-EG" sz="2800" b="1" dirty="0" smtClean="0">
                <a:cs typeface="Arial" pitchFamily="34" charset="0"/>
              </a:rPr>
              <a:t>السرعة إ</a:t>
            </a:r>
            <a:r>
              <a:rPr lang="ar-SA" sz="2800" b="1" dirty="0">
                <a:cs typeface="Arial" pitchFamily="34" charset="0"/>
              </a:rPr>
              <a:t>ل</a:t>
            </a:r>
            <a:r>
              <a:rPr lang="ar-EG" sz="2800" b="1" dirty="0">
                <a:cs typeface="Arial" pitchFamily="34" charset="0"/>
              </a:rPr>
              <a:t>ى</a:t>
            </a:r>
            <a:r>
              <a:rPr lang="ar-SA" sz="2800" b="1" dirty="0">
                <a:cs typeface="Arial" pitchFamily="34" charset="0"/>
              </a:rPr>
              <a:t> القرص قبل التخلص منه.</a:t>
            </a: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ar-SA" sz="2800" b="1" dirty="0">
                <a:solidFill>
                  <a:srgbClr val="FF0000"/>
                </a:solidFill>
                <a:cs typeface="Arial" pitchFamily="34" charset="0"/>
              </a:rPr>
              <a:t>في مرحلة التغطية </a:t>
            </a:r>
            <a:r>
              <a:rPr lang="ar-EG" sz="2800" b="1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ar-SA" sz="2800" b="1" dirty="0" smtClean="0">
                <a:cs typeface="Arial" pitchFamily="34" charset="0"/>
              </a:rPr>
              <a:t>يثبت </a:t>
            </a:r>
            <a:r>
              <a:rPr lang="ar-SA" sz="2800" b="1" dirty="0">
                <a:cs typeface="Arial" pitchFamily="34" charset="0"/>
              </a:rPr>
              <a:t>الرامي </a:t>
            </a:r>
            <a:endParaRPr lang="ar-EG" sz="2800" b="1" dirty="0" smtClean="0">
              <a:cs typeface="Arial" pitchFamily="34" charset="0"/>
            </a:endParaRPr>
          </a:p>
          <a:p>
            <a:pPr algn="r" rtl="1">
              <a:lnSpc>
                <a:spcPct val="80000"/>
              </a:lnSpc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ar-SA" sz="2800" b="1" dirty="0" smtClean="0">
                <a:cs typeface="Arial" pitchFamily="34" charset="0"/>
              </a:rPr>
              <a:t> </a:t>
            </a:r>
            <a:r>
              <a:rPr lang="ar-SA" sz="2800" b="1" dirty="0">
                <a:cs typeface="Arial" pitchFamily="34" charset="0"/>
              </a:rPr>
              <a:t>يت</a:t>
            </a:r>
            <a:r>
              <a:rPr lang="ar-EG" sz="2800" b="1" dirty="0">
                <a:cs typeface="Arial" pitchFamily="34" charset="0"/>
              </a:rPr>
              <a:t>فادى </a:t>
            </a:r>
            <a:r>
              <a:rPr lang="ar-SA" sz="2800" b="1" dirty="0">
                <a:cs typeface="Arial" pitchFamily="34" charset="0"/>
              </a:rPr>
              <a:t>الخطأ القانوني. </a:t>
            </a:r>
          </a:p>
        </p:txBody>
      </p:sp>
      <p:pic>
        <p:nvPicPr>
          <p:cNvPr id="193554" name="Picture 18" descr="xisctop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" y="1831430"/>
            <a:ext cx="977606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7.3.2 / 2</a:t>
            </a:r>
            <a:endParaRPr lang="en-US" sz="105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8464" y="3158431"/>
            <a:ext cx="1008063" cy="400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9pPr>
          </a:lstStyle>
          <a:p>
            <a:r>
              <a:rPr lang="ar-EG" sz="1600" b="1">
                <a:solidFill>
                  <a:srgbClr val="FFFF00"/>
                </a:solidFill>
              </a:rPr>
              <a:t>المرجحة</a:t>
            </a:r>
            <a:r>
              <a:rPr lang="ar-EG" sz="2000" b="1">
                <a:solidFill>
                  <a:srgbClr val="FFFF00"/>
                </a:solidFill>
              </a:rPr>
              <a:t> 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00697" y="3140968"/>
            <a:ext cx="863600" cy="4000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9pPr>
          </a:lstStyle>
          <a:p>
            <a:r>
              <a:rPr lang="ar-EG" sz="1600" b="1">
                <a:solidFill>
                  <a:srgbClr val="FFFF00"/>
                </a:solidFill>
              </a:rPr>
              <a:t>الدوران</a:t>
            </a:r>
            <a:r>
              <a:rPr lang="ar-EG" sz="2000" b="1">
                <a:solidFill>
                  <a:srgbClr val="FFFF00"/>
                </a:solidFill>
              </a:rPr>
              <a:t> </a:t>
            </a:r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249144" y="3158432"/>
            <a:ext cx="1001266" cy="338554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ar-EG" sz="1600" b="1" dirty="0">
                <a:solidFill>
                  <a:srgbClr val="FFFF00"/>
                </a:solidFill>
              </a:rPr>
              <a:t>الرمي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840911" y="3188593"/>
            <a:ext cx="936625" cy="3381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ar-EG" sz="1600" b="1">
                <a:solidFill>
                  <a:srgbClr val="FFFF00"/>
                </a:solidFill>
              </a:rPr>
              <a:t>التغطية </a:t>
            </a:r>
            <a:endParaRPr lang="en-US" sz="1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2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3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7212" y="260648"/>
            <a:ext cx="7496108" cy="94909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4400" b="1" dirty="0" smtClean="0">
                <a:solidFill>
                  <a:schemeClr val="bg1"/>
                </a:solidFill>
                <a:latin typeface="IAAF Sans Bold" pitchFamily="50" charset="0"/>
              </a:rPr>
              <a:t>مسكة القرص</a:t>
            </a:r>
            <a:endParaRPr lang="fr-FR" altLang="en-US" sz="44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3565525" y="5634038"/>
            <a:ext cx="325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4860925" y="3268664"/>
            <a:ext cx="184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ctr"/>
            <a:endParaRPr lang="en-US" altLang="en-US"/>
          </a:p>
        </p:txBody>
      </p:sp>
      <p:pic>
        <p:nvPicPr>
          <p:cNvPr id="215052" name="Picture 12" descr="discu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09" y="1348413"/>
            <a:ext cx="2180852" cy="25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53" name="Object 1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8811468"/>
              </p:ext>
            </p:extLst>
          </p:nvPr>
        </p:nvGraphicFramePr>
        <p:xfrm>
          <a:off x="7077236" y="1483630"/>
          <a:ext cx="1512168" cy="2366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Image bitmap" r:id="rId5" imgW="4533333" imgH="11304762" progId="Paint.Picture">
                  <p:embed/>
                </p:oleObj>
              </mc:Choice>
              <mc:Fallback>
                <p:oleObj name="Image bitmap" r:id="rId5" imgW="4533333" imgH="113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236" y="1483630"/>
                        <a:ext cx="1512168" cy="2366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55" name="Picture 15" descr="tests iaaf 1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4358804"/>
            <a:ext cx="1879010" cy="19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6" name="Picture 16" descr="tests iaaf 1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12" y="4358804"/>
            <a:ext cx="1536046" cy="193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7.3.2 / 4</a:t>
            </a:r>
            <a:endParaRPr lang="en-US" sz="1050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865438" y="1484784"/>
            <a:ext cx="4580136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Sans Unicode" pitchFamily="34" charset="0"/>
                <a:ea typeface="+mn-ea"/>
                <a:cs typeface="+mn-cs"/>
              </a:defRPr>
            </a:lvl9pPr>
          </a:lstStyle>
          <a:p>
            <a:pPr algn="ctr" rtl="1"/>
            <a:r>
              <a:rPr lang="ar-EG" sz="2800" b="1" dirty="0">
                <a:solidFill>
                  <a:srgbClr val="FF0000"/>
                </a:solidFill>
                <a:cs typeface="Arial" pitchFamily="34" charset="0"/>
              </a:rPr>
              <a:t>الأهداف </a:t>
            </a:r>
          </a:p>
          <a:p>
            <a:pPr algn="ctr" rtl="1"/>
            <a:endParaRPr lang="ar-EG" sz="2800" b="1" dirty="0">
              <a:cs typeface="Arial" pitchFamily="34" charset="0"/>
            </a:endParaRPr>
          </a:p>
          <a:p>
            <a:pPr algn="ctr" rtl="1"/>
            <a:r>
              <a:rPr lang="ar-EG" sz="2800" b="1" dirty="0">
                <a:cs typeface="Arial" pitchFamily="34" charset="0"/>
              </a:rPr>
              <a:t>حمل القرص بإحكام لزيادة السرعة وتحقيق دوران صحيح عند الرمي </a:t>
            </a:r>
            <a:endParaRPr lang="en-US" sz="2800" b="1" dirty="0">
              <a:cs typeface="Arial" pitchFamily="34" charset="0"/>
            </a:endParaRPr>
          </a:p>
          <a:p>
            <a:pPr algn="ctr"/>
            <a:endParaRPr lang="en-US" sz="28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16" name="Rectangle 15"/>
          <p:cNvSpPr>
            <a:spLocks noGrp="1" noChangeArrowheads="1"/>
          </p:cNvSpPr>
          <p:nvPr/>
        </p:nvSpPr>
        <p:spPr bwMode="auto">
          <a:xfrm>
            <a:off x="1495549" y="3731097"/>
            <a:ext cx="8281987" cy="308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  <a:buChar char="•"/>
              <a:defRPr sz="14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  <a:buChar char="•"/>
              <a:defRPr sz="14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  <a:buChar char="•"/>
              <a:defRPr sz="14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  <a:buChar char="•"/>
              <a:defRPr sz="1400">
                <a:solidFill>
                  <a:srgbClr val="777777"/>
                </a:solidFill>
                <a:latin typeface="+mn-lt"/>
              </a:defRPr>
            </a:lvl9pPr>
          </a:lstStyle>
          <a:p>
            <a:pPr algn="r" rtl="1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ar-S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الخصــــــائص الفنـــــية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PT Bold Heading" pitchFamily="2" charset="-78"/>
            </a:endParaRPr>
          </a:p>
          <a:p>
            <a:pPr algn="r" rt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latin typeface="Arial" pitchFamily="34" charset="0"/>
                <a:cs typeface="PT Bold Heading" pitchFamily="2" charset="-78"/>
              </a:rPr>
              <a:t> </a:t>
            </a:r>
            <a:r>
              <a:rPr lang="ar-SA" b="1" dirty="0" smtClean="0">
                <a:cs typeface="Arial" pitchFamily="34" charset="0"/>
              </a:rPr>
              <a:t>حمل القرص عل</a:t>
            </a:r>
            <a:r>
              <a:rPr lang="ar-EG" b="1" dirty="0" smtClean="0">
                <a:cs typeface="Arial" pitchFamily="34" charset="0"/>
              </a:rPr>
              <a:t>ى</a:t>
            </a:r>
            <a:r>
              <a:rPr lang="ar-SA" b="1" dirty="0" smtClean="0">
                <a:cs typeface="Arial" pitchFamily="34" charset="0"/>
              </a:rPr>
              <a:t> المفاصل الأخيرة للأصابع (1). </a:t>
            </a:r>
          </a:p>
          <a:p>
            <a:pPr algn="r" rt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latin typeface="Arial" pitchFamily="34" charset="0"/>
                <a:cs typeface="PT Bold Heading" pitchFamily="2" charset="-78"/>
              </a:rPr>
              <a:t> </a:t>
            </a:r>
            <a:r>
              <a:rPr lang="ar-SA" b="1" dirty="0" smtClean="0">
                <a:cs typeface="Arial" pitchFamily="34" charset="0"/>
              </a:rPr>
              <a:t>تنتشر الأصابع عل</a:t>
            </a:r>
            <a:r>
              <a:rPr lang="ar-EG" b="1" dirty="0" smtClean="0">
                <a:cs typeface="Arial" pitchFamily="34" charset="0"/>
              </a:rPr>
              <a:t>ى</a:t>
            </a:r>
            <a:r>
              <a:rPr lang="ar-SA" b="1" dirty="0" smtClean="0">
                <a:cs typeface="Arial" pitchFamily="34" charset="0"/>
              </a:rPr>
              <a:t> حافة القرص. </a:t>
            </a:r>
          </a:p>
          <a:p>
            <a:pPr algn="r" rt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cs typeface="Arial" pitchFamily="34" charset="0"/>
              </a:rPr>
              <a:t> يكون الرسغ مسترخيا</a:t>
            </a:r>
            <a:r>
              <a:rPr lang="ar-EG" b="1" dirty="0" smtClean="0">
                <a:cs typeface="Arial" pitchFamily="34" charset="0"/>
              </a:rPr>
              <a:t>ً</a:t>
            </a:r>
            <a:r>
              <a:rPr lang="ar-SA" b="1" dirty="0" smtClean="0">
                <a:cs typeface="Arial" pitchFamily="34" charset="0"/>
              </a:rPr>
              <a:t> وعل</a:t>
            </a:r>
            <a:r>
              <a:rPr lang="ar-EG" b="1" dirty="0" smtClean="0">
                <a:cs typeface="Arial" pitchFamily="34" charset="0"/>
              </a:rPr>
              <a:t>ى</a:t>
            </a:r>
            <a:r>
              <a:rPr lang="ar-SA" b="1" dirty="0" smtClean="0">
                <a:cs typeface="Arial" pitchFamily="34" charset="0"/>
              </a:rPr>
              <a:t> استقامته (2). </a:t>
            </a:r>
          </a:p>
          <a:p>
            <a:pPr algn="r" rt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cs typeface="Arial" pitchFamily="34" charset="0"/>
              </a:rPr>
              <a:t> يستند القرص عل</a:t>
            </a:r>
            <a:r>
              <a:rPr lang="ar-EG" b="1" dirty="0" smtClean="0">
                <a:cs typeface="Arial" pitchFamily="34" charset="0"/>
              </a:rPr>
              <a:t>ى</a:t>
            </a:r>
            <a:r>
              <a:rPr lang="ar-SA" b="1" dirty="0" smtClean="0">
                <a:cs typeface="Arial" pitchFamily="34" charset="0"/>
              </a:rPr>
              <a:t> قاعدة رسغ اليد (2).</a:t>
            </a:r>
          </a:p>
          <a:p>
            <a:pPr algn="r" rtl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SA" b="1" dirty="0" smtClean="0">
                <a:cs typeface="Arial" pitchFamily="34" charset="0"/>
              </a:rPr>
              <a:t>يستند الإبهام عل</a:t>
            </a:r>
            <a:r>
              <a:rPr lang="ar-EG" b="1" dirty="0" smtClean="0">
                <a:cs typeface="Arial" pitchFamily="34" charset="0"/>
              </a:rPr>
              <a:t>ى</a:t>
            </a:r>
            <a:r>
              <a:rPr lang="ar-SA" b="1" dirty="0" smtClean="0">
                <a:cs typeface="Arial" pitchFamily="34" charset="0"/>
              </a:rPr>
              <a:t> القرص (3).</a:t>
            </a:r>
          </a:p>
        </p:txBody>
      </p:sp>
    </p:spTree>
    <p:extLst>
      <p:ext uri="{BB962C8B-B14F-4D97-AF65-F5344CB8AC3E}">
        <p14:creationId xmlns:p14="http://schemas.microsoft.com/office/powerpoint/2010/main" val="22790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4488" y="280866"/>
            <a:ext cx="6624736" cy="7778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  <a:t>مرحلة المرجحات</a:t>
            </a:r>
            <a:endParaRPr lang="fr-FR" alt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pic>
        <p:nvPicPr>
          <p:cNvPr id="218121" name="Picture 9" descr="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474422"/>
            <a:ext cx="980139" cy="17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2" name="Picture 10" descr="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46" y="3475586"/>
            <a:ext cx="990548" cy="17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3" name="Picture 11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21" y="3475586"/>
            <a:ext cx="1426952" cy="17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1131694"/>
            <a:ext cx="6984776" cy="199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7.3.2 / 5</a:t>
            </a:r>
            <a:endParaRPr lang="en-US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552" y="2564904"/>
            <a:ext cx="5156696" cy="3583484"/>
          </a:xfrm>
        </p:spPr>
        <p:txBody>
          <a:bodyPr/>
          <a:lstStyle/>
          <a:p>
            <a:endParaRPr lang="ar-EG" dirty="0"/>
          </a:p>
        </p:txBody>
      </p:sp>
      <p:sp>
        <p:nvSpPr>
          <p:cNvPr id="12" name="Rectangle 11"/>
          <p:cNvSpPr>
            <a:spLocks noGrp="1" noChangeArrowheads="1"/>
          </p:cNvSpPr>
          <p:nvPr/>
        </p:nvSpPr>
        <p:spPr bwMode="auto">
          <a:xfrm>
            <a:off x="802704" y="2996952"/>
            <a:ext cx="8686800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  <a:buChar char="•"/>
              <a:defRPr sz="1400">
                <a:solidFill>
                  <a:srgbClr val="77777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  <a:buChar char="•"/>
              <a:defRPr sz="1400">
                <a:solidFill>
                  <a:srgbClr val="77777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  <a:buChar char="•"/>
              <a:defRPr sz="1400">
                <a:solidFill>
                  <a:srgbClr val="77777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751013"/>
              </a:buClr>
              <a:buChar char="•"/>
              <a:defRPr sz="1400">
                <a:solidFill>
                  <a:srgbClr val="777777"/>
                </a:solidFill>
                <a:latin typeface="+mn-lt"/>
              </a:defRPr>
            </a:lvl9pPr>
          </a:lstStyle>
          <a:p>
            <a:pPr marL="0" indent="0"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2600" b="1" dirty="0" smtClean="0">
                <a:solidFill>
                  <a:srgbClr val="FF0000"/>
                </a:solidFill>
                <a:cs typeface="Arial" pitchFamily="34" charset="0"/>
              </a:rPr>
              <a:t>الأهـــــــداف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600" b="1" dirty="0" smtClean="0">
                <a:cs typeface="Arial" pitchFamily="34" charset="0"/>
              </a:rPr>
              <a:t>ال</a:t>
            </a:r>
            <a:r>
              <a:rPr lang="ar-EG" sz="2600" b="1" dirty="0" smtClean="0">
                <a:cs typeface="Arial" pitchFamily="34" charset="0"/>
              </a:rPr>
              <a:t>إ</a:t>
            </a:r>
            <a:r>
              <a:rPr lang="ar-SA" sz="2600" b="1" dirty="0" smtClean="0">
                <a:cs typeface="Arial" pitchFamily="34" charset="0"/>
              </a:rPr>
              <a:t>عداد للدوران بواسطة اللف </a:t>
            </a:r>
            <a:endParaRPr lang="en-US" sz="2600" b="1" dirty="0" smtClean="0">
              <a:cs typeface="Arial" pitchFamily="34" charset="0"/>
            </a:endParaRP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600" b="1" dirty="0" smtClean="0">
                <a:cs typeface="Arial" pitchFamily="34" charset="0"/>
              </a:rPr>
              <a:t>أحداث توتر بالجذع والكتف والذراع</a:t>
            </a:r>
            <a:endParaRPr lang="fr-FR" sz="2600" b="1" dirty="0" smtClean="0"/>
          </a:p>
          <a:p>
            <a:pPr algn="r" rtl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ar-SA" sz="2600" b="1" dirty="0" smtClean="0">
                <a:solidFill>
                  <a:srgbClr val="FF0000"/>
                </a:solidFill>
                <a:cs typeface="Arial" pitchFamily="34" charset="0"/>
              </a:rPr>
              <a:t>الخصــــــائص الفنـــــية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600" b="1" dirty="0" smtClean="0">
                <a:latin typeface="Times New Roman" pitchFamily="18" charset="0"/>
                <a:cs typeface="Arial" pitchFamily="34" charset="0"/>
              </a:rPr>
              <a:t>     الظهر مواجه ل</a:t>
            </a:r>
            <a:r>
              <a:rPr lang="ar-EG" sz="2600" b="1" dirty="0" smtClean="0">
                <a:latin typeface="Times New Roman" pitchFamily="18" charset="0"/>
                <a:cs typeface="Arial" pitchFamily="34" charset="0"/>
              </a:rPr>
              <a:t>إ</a:t>
            </a:r>
            <a:r>
              <a:rPr lang="ar-SA" sz="2600" b="1" dirty="0" smtClean="0">
                <a:latin typeface="Times New Roman" pitchFamily="18" charset="0"/>
                <a:cs typeface="Arial" pitchFamily="34" charset="0"/>
              </a:rPr>
              <a:t>تجاه الرمي.      </a:t>
            </a:r>
            <a:endParaRPr lang="ar-SA" sz="2600" b="1" dirty="0" smtClean="0">
              <a:cs typeface="Arial" pitchFamily="34" charset="0"/>
            </a:endParaRP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600" b="1" dirty="0" smtClean="0">
                <a:cs typeface="Arial" pitchFamily="34" charset="0"/>
              </a:rPr>
              <a:t>     الوقوف والمسافة بين القدمين ب</a:t>
            </a:r>
            <a:r>
              <a:rPr lang="ar-EG" sz="2600" b="1" dirty="0" smtClean="0">
                <a:cs typeface="Arial" pitchFamily="34" charset="0"/>
              </a:rPr>
              <a:t>إ</a:t>
            </a:r>
            <a:r>
              <a:rPr lang="ar-SA" sz="2600" b="1" dirty="0" smtClean="0">
                <a:cs typeface="Arial" pitchFamily="34" charset="0"/>
              </a:rPr>
              <a:t>تساع </a:t>
            </a:r>
            <a:endParaRPr lang="ar-EG" sz="2600" b="1" dirty="0" smtClean="0">
              <a:cs typeface="Arial" pitchFamily="34" charset="0"/>
            </a:endParaRPr>
          </a:p>
          <a:p>
            <a:pPr marL="0" indent="0" algn="r" rtl="1">
              <a:lnSpc>
                <a:spcPct val="80000"/>
              </a:lnSpc>
              <a:buNone/>
              <a:defRPr/>
            </a:pPr>
            <a:r>
              <a:rPr lang="ar-EG" sz="2600" b="1" dirty="0">
                <a:cs typeface="Arial" pitchFamily="34" charset="0"/>
              </a:rPr>
              <a:t>	</a:t>
            </a:r>
            <a:r>
              <a:rPr lang="ar-SA" sz="2600" b="1" dirty="0" smtClean="0">
                <a:cs typeface="Arial" pitchFamily="34" charset="0"/>
              </a:rPr>
              <a:t>الكتفين مع انثناء خفيف للركبتين.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600" b="1" dirty="0" smtClean="0">
                <a:cs typeface="Arial" pitchFamily="34" charset="0"/>
              </a:rPr>
              <a:t>     ال</a:t>
            </a:r>
            <a:r>
              <a:rPr lang="ar-EG" sz="2600" b="1" dirty="0" smtClean="0">
                <a:cs typeface="Arial" pitchFamily="34" charset="0"/>
              </a:rPr>
              <a:t>إ</a:t>
            </a:r>
            <a:r>
              <a:rPr lang="ar-SA" sz="2600" b="1" dirty="0" err="1" smtClean="0">
                <a:cs typeface="Arial" pitchFamily="34" charset="0"/>
              </a:rPr>
              <a:t>رتكاز</a:t>
            </a:r>
            <a:r>
              <a:rPr lang="ar-SA" sz="2600" b="1" dirty="0" smtClean="0">
                <a:cs typeface="Arial" pitchFamily="34" charset="0"/>
              </a:rPr>
              <a:t> على أمشاط القدمين.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600" b="1" dirty="0" smtClean="0">
                <a:cs typeface="Arial" pitchFamily="34" charset="0"/>
              </a:rPr>
              <a:t>     يمرجح القرص للخلف حتى يصل للمسقط العمودي فوق الكعب الأيسر.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600" b="1" dirty="0" smtClean="0">
                <a:cs typeface="Arial" pitchFamily="34" charset="0"/>
              </a:rPr>
              <a:t>     يلف الجذع في نفس الوقت.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600" b="1" dirty="0" smtClean="0">
                <a:cs typeface="Arial" pitchFamily="34" charset="0"/>
              </a:rPr>
              <a:t>     يحتفظ بارتفاع الذراعين قريبا</a:t>
            </a:r>
            <a:r>
              <a:rPr lang="ar-EG" sz="2600" b="1" dirty="0" smtClean="0">
                <a:cs typeface="Arial" pitchFamily="34" charset="0"/>
              </a:rPr>
              <a:t>ً</a:t>
            </a:r>
            <a:r>
              <a:rPr lang="ar-SA" sz="2600" b="1" dirty="0" smtClean="0">
                <a:cs typeface="Arial" pitchFamily="34" charset="0"/>
              </a:rPr>
              <a:t> من ارتفاع الكتف.</a:t>
            </a:r>
          </a:p>
        </p:txBody>
      </p:sp>
    </p:spTree>
    <p:extLst>
      <p:ext uri="{BB962C8B-B14F-4D97-AF65-F5344CB8AC3E}">
        <p14:creationId xmlns:p14="http://schemas.microsoft.com/office/powerpoint/2010/main" val="37386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4488" y="188640"/>
            <a:ext cx="5760640" cy="8509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  <a:t>مرحلة الدوران </a:t>
            </a:r>
            <a:b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</a:br>
            <a: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  <a:t>الجزء 1</a:t>
            </a:r>
            <a:endParaRPr lang="fr-FR" alt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2160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456" y="2708920"/>
            <a:ext cx="9649072" cy="3688004"/>
          </a:xfrm>
        </p:spPr>
        <p:txBody>
          <a:bodyPr/>
          <a:lstStyle/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ar-EG" altLang="en-US" sz="2400" b="1" dirty="0" smtClean="0">
                <a:solidFill>
                  <a:srgbClr val="FF0000"/>
                </a:solidFill>
              </a:rPr>
              <a:t>الأهداف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cs typeface="Arial" pitchFamily="34" charset="0"/>
              </a:rPr>
              <a:t>زيادة سرعة الرامي والقرص </a:t>
            </a:r>
            <a:endParaRPr lang="ar-EG" sz="2800" b="1" dirty="0" smtClean="0">
              <a:cs typeface="Arial" pitchFamily="34" charset="0"/>
            </a:endParaRPr>
          </a:p>
          <a:p>
            <a:pPr algn="r" rtl="1">
              <a:lnSpc>
                <a:spcPct val="80000"/>
              </a:lnSpc>
              <a:spcBef>
                <a:spcPct val="0"/>
              </a:spcBef>
            </a:pPr>
            <a:r>
              <a:rPr lang="ar-EG" sz="2800" b="1" dirty="0">
                <a:cs typeface="Arial" pitchFamily="34" charset="0"/>
              </a:rPr>
              <a:t>-</a:t>
            </a:r>
            <a:r>
              <a:rPr lang="ar-SA" sz="2800" b="1" dirty="0" smtClean="0">
                <a:cs typeface="Arial" pitchFamily="34" charset="0"/>
              </a:rPr>
              <a:t>ال</a:t>
            </a:r>
            <a:r>
              <a:rPr lang="ar-EG" sz="2800" b="1" dirty="0">
                <a:cs typeface="Arial" pitchFamily="34" charset="0"/>
              </a:rPr>
              <a:t>إ</a:t>
            </a:r>
            <a:r>
              <a:rPr lang="ar-SA" sz="2800" b="1" dirty="0">
                <a:cs typeface="Arial" pitchFamily="34" charset="0"/>
              </a:rPr>
              <a:t>عداد </a:t>
            </a:r>
            <a:r>
              <a:rPr lang="ar-SA" sz="2800" b="1" dirty="0" smtClean="0">
                <a:cs typeface="Arial" pitchFamily="34" charset="0"/>
              </a:rPr>
              <a:t>ل</a:t>
            </a:r>
            <a:r>
              <a:rPr lang="ar-EG" sz="2800" b="1" dirty="0" smtClean="0">
                <a:cs typeface="Arial" pitchFamily="34" charset="0"/>
              </a:rPr>
              <a:t>مرحلة </a:t>
            </a:r>
            <a:r>
              <a:rPr lang="ar-SA" sz="2800" b="1" dirty="0" smtClean="0">
                <a:cs typeface="Arial" pitchFamily="34" charset="0"/>
              </a:rPr>
              <a:t>عدم الارتكاز</a:t>
            </a:r>
            <a:endParaRPr lang="fr-FR" altLang="en-US" sz="2400" dirty="0"/>
          </a:p>
          <a:p>
            <a:pPr algn="r" rtl="1">
              <a:lnSpc>
                <a:spcPct val="80000"/>
              </a:lnSpc>
            </a:pPr>
            <a:r>
              <a:rPr lang="ar-SA" sz="2400" b="1" dirty="0">
                <a:solidFill>
                  <a:srgbClr val="FF0000"/>
                </a:solidFill>
                <a:cs typeface="Arial" pitchFamily="34" charset="0"/>
              </a:rPr>
              <a:t>الخصــــــائص </a:t>
            </a:r>
            <a:r>
              <a:rPr lang="ar-SA" sz="2400" b="1" dirty="0" smtClean="0">
                <a:solidFill>
                  <a:srgbClr val="FF0000"/>
                </a:solidFill>
                <a:cs typeface="Arial" pitchFamily="34" charset="0"/>
              </a:rPr>
              <a:t>الفنـــــية</a:t>
            </a:r>
            <a:endParaRPr lang="en-US" altLang="en-US" sz="2400" b="1" dirty="0"/>
          </a:p>
          <a:p>
            <a:pPr marL="285750" indent="-285750" algn="r" rtl="1"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	</a:t>
            </a:r>
            <a:r>
              <a:rPr lang="ar-SA" sz="2800" b="1" dirty="0">
                <a:cs typeface="Arial" pitchFamily="34" charset="0"/>
              </a:rPr>
              <a:t>لف الركبة اليسرى والذراع </a:t>
            </a:r>
            <a:r>
              <a:rPr lang="ar-SA" sz="2800" b="1" dirty="0" smtClean="0">
                <a:cs typeface="Arial" pitchFamily="34" charset="0"/>
              </a:rPr>
              <a:t>الأيسر</a:t>
            </a:r>
            <a:endParaRPr lang="ar-EG" sz="2800" b="1" dirty="0" smtClean="0">
              <a:cs typeface="Arial" pitchFamily="34" charset="0"/>
            </a:endParaRPr>
          </a:p>
          <a:p>
            <a:pPr marL="0" indent="0" algn="r" rtl="1">
              <a:spcBef>
                <a:spcPct val="0"/>
              </a:spcBef>
              <a:buClr>
                <a:schemeClr val="folHlink"/>
              </a:buClr>
            </a:pPr>
            <a:r>
              <a:rPr lang="ar-EG" sz="2800" b="1" dirty="0" smtClean="0">
                <a:cs typeface="Arial" pitchFamily="34" charset="0"/>
              </a:rPr>
              <a:t>         </a:t>
            </a:r>
            <a:r>
              <a:rPr lang="ar-SA" sz="2800" b="1" dirty="0" smtClean="0">
                <a:cs typeface="Arial" pitchFamily="34" charset="0"/>
              </a:rPr>
              <a:t> </a:t>
            </a:r>
            <a:r>
              <a:rPr lang="ar-SA" sz="2800" b="1" dirty="0">
                <a:cs typeface="Arial" pitchFamily="34" charset="0"/>
              </a:rPr>
              <a:t>ومشط القدم بفاعلية في نفس الوقت وفي </a:t>
            </a:r>
            <a:r>
              <a:rPr lang="ar-EG" sz="2800" b="1" dirty="0">
                <a:cs typeface="Arial" pitchFamily="34" charset="0"/>
              </a:rPr>
              <a:t>إ</a:t>
            </a:r>
            <a:r>
              <a:rPr lang="ar-SA" sz="2800" b="1" dirty="0">
                <a:cs typeface="Arial" pitchFamily="34" charset="0"/>
              </a:rPr>
              <a:t>تجاه الرمي. </a:t>
            </a:r>
          </a:p>
          <a:p>
            <a:pPr marL="285750" indent="-285750" algn="r" rtl="1"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ar-EG" altLang="en-US" sz="2800" dirty="0" smtClean="0"/>
              <a:t>	</a:t>
            </a:r>
            <a:r>
              <a:rPr lang="ar-SA" sz="2800" b="1" dirty="0" smtClean="0">
                <a:cs typeface="Arial" pitchFamily="34" charset="0"/>
              </a:rPr>
              <a:t>يتم </a:t>
            </a:r>
            <a:r>
              <a:rPr lang="ar-SA" sz="2800" b="1" dirty="0">
                <a:cs typeface="Arial" pitchFamily="34" charset="0"/>
              </a:rPr>
              <a:t>تحميل وزن الجسم فوق الرجل اليسرى المنثنية.</a:t>
            </a:r>
          </a:p>
          <a:p>
            <a:pPr marL="285750" indent="-285750" algn="r" rtl="1"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	</a:t>
            </a:r>
            <a:r>
              <a:rPr lang="ar-SA" sz="2800" b="1" dirty="0">
                <a:cs typeface="Arial" pitchFamily="34" charset="0"/>
              </a:rPr>
              <a:t>يبقي الكتف الرامي خلف الجسم.</a:t>
            </a:r>
          </a:p>
          <a:p>
            <a:pPr marL="285750" indent="-285750" algn="r" rtl="1">
              <a:spcBef>
                <a:spcPct val="0"/>
              </a:spcBef>
              <a:buClr>
                <a:schemeClr val="folHlink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	</a:t>
            </a:r>
            <a:r>
              <a:rPr lang="ar-SA" sz="2800" b="1" dirty="0">
                <a:cs typeface="Arial" pitchFamily="34" charset="0"/>
              </a:rPr>
              <a:t>مرجحة الرجل اليمنى بطريقة منخفضة عبر محيط الدائرة.</a:t>
            </a:r>
          </a:p>
        </p:txBody>
      </p:sp>
      <p:pic>
        <p:nvPicPr>
          <p:cNvPr id="216073" name="Picture 9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2636912"/>
            <a:ext cx="1206301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4" name="Picture 10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78" y="2640873"/>
            <a:ext cx="141455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5" name="Picture 11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92" y="2641323"/>
            <a:ext cx="1371958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6" name="Picture 12" descr="discu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16" y="836712"/>
            <a:ext cx="5136520" cy="204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5324970" y="6547250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7.3.2 / 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994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6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6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6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6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0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6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60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60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60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60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60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60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60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6456" y="44624"/>
            <a:ext cx="5904656" cy="136815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  <a:t>مرحلة الدوران </a:t>
            </a:r>
            <a:b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</a:br>
            <a:r>
              <a:rPr lang="ar-EG" altLang="en-US" sz="3600" b="1" dirty="0" smtClean="0">
                <a:solidFill>
                  <a:schemeClr val="bg1"/>
                </a:solidFill>
                <a:latin typeface="IAAF Sans Bold" pitchFamily="50" charset="0"/>
              </a:rPr>
              <a:t>الجزء 2 عدم الإرتكاز</a:t>
            </a:r>
            <a:endParaRPr lang="fr-FR" alt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2170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28464" y="1484784"/>
            <a:ext cx="9701942" cy="496710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b="1" dirty="0"/>
          </a:p>
          <a:p>
            <a:pPr algn="r" rt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ar-EG" altLang="en-US" sz="1800" b="1" dirty="0">
                <a:solidFill>
                  <a:srgbClr val="FF0000"/>
                </a:solidFill>
              </a:rPr>
              <a:t>الأهداف</a:t>
            </a:r>
            <a:endParaRPr lang="en-US" altLang="en-US" sz="1800" b="1" dirty="0">
              <a:solidFill>
                <a:srgbClr val="FF0000"/>
              </a:solidFill>
            </a:endParaRPr>
          </a:p>
          <a:p>
            <a:pPr marL="457200" indent="-457200"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cs typeface="Arial" pitchFamily="34" charset="0"/>
              </a:rPr>
              <a:t>زيادة سرعة الرامي والقرص </a:t>
            </a:r>
            <a:endParaRPr lang="en-US" sz="2000" b="1" dirty="0" smtClean="0">
              <a:cs typeface="Arial" pitchFamily="34" charset="0"/>
            </a:endParaRPr>
          </a:p>
          <a:p>
            <a:pPr marL="457200" indent="-457200"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000" b="1" dirty="0" smtClean="0">
                <a:cs typeface="Arial" pitchFamily="34" charset="0"/>
              </a:rPr>
              <a:t>إحداث </a:t>
            </a:r>
            <a:r>
              <a:rPr lang="ar-SA" sz="2000" b="1" dirty="0">
                <a:cs typeface="Arial" pitchFamily="34" charset="0"/>
              </a:rPr>
              <a:t>التوتر في </a:t>
            </a:r>
            <a:r>
              <a:rPr lang="ar-SA" sz="2000" b="1" dirty="0" smtClean="0">
                <a:cs typeface="Arial" pitchFamily="34" charset="0"/>
              </a:rPr>
              <a:t>الجذع</a:t>
            </a:r>
            <a:endParaRPr lang="ar-EG" sz="2000" b="1" dirty="0" smtClean="0">
              <a:cs typeface="Arial" pitchFamily="34" charset="0"/>
            </a:endParaRPr>
          </a:p>
          <a:p>
            <a:pPr marL="457200" indent="-457200"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ar-EG" sz="2000" b="1" dirty="0">
              <a:cs typeface="Arial" pitchFamily="34" charset="0"/>
            </a:endParaRPr>
          </a:p>
          <a:p>
            <a:pPr marL="457200" indent="-457200"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000" b="1" dirty="0">
              <a:cs typeface="Arial" pitchFamily="34" charset="0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2000" b="1" dirty="0">
                <a:solidFill>
                  <a:srgbClr val="FF0000"/>
                </a:solidFill>
                <a:cs typeface="Arial" pitchFamily="34" charset="0"/>
              </a:rPr>
              <a:t>الخصــــــائص الفنـــــية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cs typeface="Arial" pitchFamily="34" charset="0"/>
              </a:rPr>
              <a:t>تدفع القدم اليسرى للأمام عندما تكون الأصابع في </a:t>
            </a:r>
            <a:r>
              <a:rPr lang="ar-EG" sz="2000" b="1" dirty="0">
                <a:cs typeface="Arial" pitchFamily="34" charset="0"/>
              </a:rPr>
              <a:t>إ</a:t>
            </a:r>
            <a:r>
              <a:rPr lang="ar-SA" sz="2000" b="1" dirty="0">
                <a:cs typeface="Arial" pitchFamily="34" charset="0"/>
              </a:rPr>
              <a:t>تجاه الرمي.      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cs typeface="Arial" pitchFamily="34" charset="0"/>
              </a:rPr>
              <a:t>يكون الوثب منبسط مع مد غير كامل للرجل الدافعة.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cs typeface="Arial" pitchFamily="34" charset="0"/>
              </a:rPr>
              <a:t>يكون الذراع الرامي فوق مستو</a:t>
            </a:r>
            <a:r>
              <a:rPr lang="ar-EG" sz="2000" b="1" dirty="0">
                <a:cs typeface="Arial" pitchFamily="34" charset="0"/>
              </a:rPr>
              <a:t>ى</a:t>
            </a:r>
            <a:r>
              <a:rPr lang="ar-SA" sz="2000" b="1" dirty="0">
                <a:cs typeface="Arial" pitchFamily="34" charset="0"/>
              </a:rPr>
              <a:t> الحوض وخلف الجسم.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cs typeface="Arial" pitchFamily="34" charset="0"/>
              </a:rPr>
              <a:t>تهبط القدم اليمنى بفاعلية عل</a:t>
            </a:r>
            <a:r>
              <a:rPr lang="ar-EG" sz="2000" b="1" dirty="0">
                <a:cs typeface="Arial" pitchFamily="34" charset="0"/>
              </a:rPr>
              <a:t>ى</a:t>
            </a:r>
            <a:r>
              <a:rPr lang="ar-SA" sz="2000" b="1" dirty="0">
                <a:cs typeface="Arial" pitchFamily="34" charset="0"/>
              </a:rPr>
              <a:t> مشط القدم وتلتف للداخل .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cs typeface="Arial" pitchFamily="34" charset="0"/>
              </a:rPr>
              <a:t>الاحتفاظ بالذراع الأيسر للخلف ومتقاطع مع الصدر.</a:t>
            </a:r>
          </a:p>
          <a:p>
            <a:pPr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000" b="1" dirty="0">
                <a:cs typeface="Arial" pitchFamily="34" charset="0"/>
              </a:rPr>
              <a:t>تمر الرجل اليسرى بجوار الركبة اليمنى بخفة في </a:t>
            </a:r>
            <a:r>
              <a:rPr lang="ar-SA" sz="2000" b="1" dirty="0" smtClean="0">
                <a:cs typeface="Arial" pitchFamily="34" charset="0"/>
              </a:rPr>
              <a:t>طريقها</a:t>
            </a:r>
            <a:endParaRPr lang="ar-EG" sz="2000" b="1" dirty="0">
              <a:cs typeface="Arial" pitchFamily="34" charset="0"/>
            </a:endParaRPr>
          </a:p>
          <a:p>
            <a:pPr algn="r" rtl="1">
              <a:lnSpc>
                <a:spcPct val="80000"/>
              </a:lnSpc>
              <a:defRPr/>
            </a:pPr>
            <a:r>
              <a:rPr lang="ar-SA" sz="2000" b="1" dirty="0" smtClean="0">
                <a:cs typeface="Arial" pitchFamily="34" charset="0"/>
              </a:rPr>
              <a:t> </a:t>
            </a:r>
            <a:r>
              <a:rPr lang="ar-SA" sz="2000" b="1" dirty="0">
                <a:cs typeface="Arial" pitchFamily="34" charset="0"/>
              </a:rPr>
              <a:t>إل</a:t>
            </a:r>
            <a:r>
              <a:rPr lang="ar-EG" sz="2000" b="1" dirty="0">
                <a:cs typeface="Arial" pitchFamily="34" charset="0"/>
              </a:rPr>
              <a:t>ى</a:t>
            </a:r>
            <a:r>
              <a:rPr lang="ar-SA" sz="2000" b="1" dirty="0">
                <a:cs typeface="Arial" pitchFamily="34" charset="0"/>
              </a:rPr>
              <a:t> مقدمة الدائرة.</a:t>
            </a:r>
          </a:p>
        </p:txBody>
      </p:sp>
      <p:pic>
        <p:nvPicPr>
          <p:cNvPr id="217098" name="Picture 10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2" y="4350027"/>
            <a:ext cx="1419456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9" name="Picture 11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87" y="4350027"/>
            <a:ext cx="1429816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00" name="Picture 12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62" y="4338189"/>
            <a:ext cx="125329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01" name="Picture 13" descr="discu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1233403"/>
            <a:ext cx="4824536" cy="219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-303584" y="6451888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7.3.2 / 7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075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7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7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7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7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7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7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7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7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7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7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7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7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7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7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7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70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4789" y="332656"/>
            <a:ext cx="8229600" cy="7778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ar-SA" sz="3600" b="1" dirty="0">
                <a:solidFill>
                  <a:schemeClr val="bg1"/>
                </a:solidFill>
                <a:cs typeface="Arial" pitchFamily="34" charset="0"/>
              </a:rPr>
              <a:t>وضع </a:t>
            </a:r>
            <a:r>
              <a:rPr lang="ar-SA" sz="3600" b="1" dirty="0" smtClean="0">
                <a:solidFill>
                  <a:schemeClr val="bg1"/>
                </a:solidFill>
                <a:cs typeface="Arial" pitchFamily="34" charset="0"/>
              </a:rPr>
              <a:t>القد</a:t>
            </a:r>
            <a:r>
              <a:rPr lang="ar-EG" sz="3600" b="1" dirty="0" smtClean="0">
                <a:solidFill>
                  <a:schemeClr val="bg1"/>
                </a:solidFill>
                <a:cs typeface="Arial" pitchFamily="34" charset="0"/>
              </a:rPr>
              <a:t>م</a:t>
            </a:r>
            <a:r>
              <a:rPr lang="fr-FR" sz="3600" b="1" dirty="0" smtClean="0">
                <a:solidFill>
                  <a:schemeClr val="bg1"/>
                </a:solidFill>
              </a:rPr>
              <a:t> </a:t>
            </a:r>
            <a:r>
              <a:rPr lang="ar-SA" sz="3600" b="1" dirty="0">
                <a:solidFill>
                  <a:schemeClr val="bg1"/>
                </a:solidFill>
                <a:cs typeface="Arial" pitchFamily="34" charset="0"/>
              </a:rPr>
              <a:t>مرحلة </a:t>
            </a:r>
            <a:r>
              <a:rPr lang="ar-SA" sz="3600" b="1" dirty="0" smtClean="0">
                <a:solidFill>
                  <a:schemeClr val="bg1"/>
                </a:solidFill>
                <a:cs typeface="Arial" pitchFamily="34" charset="0"/>
              </a:rPr>
              <a:t>الدوران</a:t>
            </a:r>
            <a:r>
              <a:rPr lang="ar-EG" sz="3600" b="1" dirty="0" smtClean="0">
                <a:solidFill>
                  <a:schemeClr val="bg1"/>
                </a:solidFill>
                <a:cs typeface="Arial" pitchFamily="34" charset="0"/>
              </a:rPr>
              <a:t>: </a:t>
            </a:r>
            <a:endParaRPr lang="fr-FR" altLang="en-US" sz="36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0" y="3419816"/>
            <a:ext cx="9905999" cy="3041905"/>
          </a:xfrm>
        </p:spPr>
        <p:txBody>
          <a:bodyPr/>
          <a:lstStyle/>
          <a:p>
            <a:pPr marL="0" indent="0"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2400" b="1" dirty="0">
                <a:solidFill>
                  <a:srgbClr val="FF0000"/>
                </a:solidFill>
                <a:cs typeface="Arial" pitchFamily="34" charset="0"/>
              </a:rPr>
              <a:t>الأهـــــــداف</a:t>
            </a: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2400" b="1" dirty="0">
                <a:cs typeface="Arial" pitchFamily="34" charset="0"/>
              </a:rPr>
              <a:t>تحقيق الارتكاز لأوضاع الجسم الصحيحة</a:t>
            </a:r>
          </a:p>
          <a:p>
            <a:pPr algn="r" rtl="1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ar-SA" sz="2400" b="1" dirty="0">
                <a:solidFill>
                  <a:srgbClr val="FF0000"/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cs typeface="Arial" pitchFamily="34" charset="0"/>
              </a:rPr>
              <a:t>الخصــــــائص الفنـــــية</a:t>
            </a:r>
          </a:p>
          <a:p>
            <a:pPr algn="r" rtl="1">
              <a:lnSpc>
                <a:spcPct val="80000"/>
              </a:lnSpc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تتباعد القدمين لمسافة </a:t>
            </a:r>
            <a:r>
              <a:rPr lang="ar-EG" sz="2400" b="1" dirty="0">
                <a:cs typeface="Arial" pitchFamily="34" charset="0"/>
              </a:rPr>
              <a:t>أ</a:t>
            </a:r>
            <a:r>
              <a:rPr lang="ar-SA" sz="2400" b="1" dirty="0">
                <a:cs typeface="Arial" pitchFamily="34" charset="0"/>
              </a:rPr>
              <a:t>كبر من عرض الكتفين ويكون الدوران لليسار عل</a:t>
            </a:r>
            <a:r>
              <a:rPr lang="ar-EG" sz="2400" b="1" dirty="0">
                <a:cs typeface="Arial" pitchFamily="34" charset="0"/>
              </a:rPr>
              <a:t>ى</a:t>
            </a:r>
            <a:r>
              <a:rPr lang="ar-SA" sz="2400" b="1" dirty="0">
                <a:cs typeface="Arial" pitchFamily="34" charset="0"/>
              </a:rPr>
              <a:t> مشط القدم اليسرى (1).      </a:t>
            </a:r>
          </a:p>
          <a:p>
            <a:pPr algn="r" rtl="1">
              <a:lnSpc>
                <a:spcPct val="80000"/>
              </a:lnSpc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مرجحة الرجل اليمنى للخارج للوصول لمركز الدائرة (2).</a:t>
            </a:r>
          </a:p>
          <a:p>
            <a:pPr algn="r" rtl="1">
              <a:lnSpc>
                <a:spcPct val="80000"/>
              </a:lnSpc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وضع القدم اليمنى يكون عل</a:t>
            </a:r>
            <a:r>
              <a:rPr lang="ar-EG" sz="2400" b="1" dirty="0">
                <a:cs typeface="Arial" pitchFamily="34" charset="0"/>
              </a:rPr>
              <a:t>ى</a:t>
            </a:r>
            <a:r>
              <a:rPr lang="ar-SA" sz="2400" b="1" dirty="0">
                <a:cs typeface="Arial" pitchFamily="34" charset="0"/>
              </a:rPr>
              <a:t> المشط في مركز الدائرة وتهبط القدم اليسرى بسرعة بعد القدم اليمنى (3).</a:t>
            </a:r>
          </a:p>
          <a:p>
            <a:pPr algn="r" rtl="1">
              <a:lnSpc>
                <a:spcPct val="80000"/>
              </a:lnSpc>
              <a:buClr>
                <a:schemeClr val="folHlink"/>
              </a:buClr>
              <a:buFont typeface="Arial" panose="020B0604020202020204" pitchFamily="34" charset="0"/>
              <a:buChar char="•"/>
              <a:defRPr/>
            </a:pPr>
            <a:r>
              <a:rPr lang="ar-SA" sz="2400" b="1" dirty="0">
                <a:cs typeface="Arial" pitchFamily="34" charset="0"/>
              </a:rPr>
              <a:t>يغطى وضع الرمي نصف الدائرة ( وضع الكعب</a:t>
            </a:r>
            <a:r>
              <a:rPr lang="ar-EG" sz="2400" b="1" dirty="0">
                <a:cs typeface="Arial" pitchFamily="34" charset="0"/>
              </a:rPr>
              <a:t> </a:t>
            </a:r>
            <a:r>
              <a:rPr lang="ar-SA" sz="2400" b="1" dirty="0">
                <a:cs typeface="Arial" pitchFamily="34" charset="0"/>
              </a:rPr>
              <a:t>- المشط ) (4).</a:t>
            </a:r>
          </a:p>
        </p:txBody>
      </p:sp>
      <p:pic>
        <p:nvPicPr>
          <p:cNvPr id="208915" name="Picture 19" descr="kudr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196752"/>
            <a:ext cx="735012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16" name="Text Box 20"/>
          <p:cNvSpPr txBox="1">
            <a:spLocks noChangeArrowheads="1"/>
          </p:cNvSpPr>
          <p:nvPr/>
        </p:nvSpPr>
        <p:spPr bwMode="auto">
          <a:xfrm>
            <a:off x="1928814" y="3141663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>
                <a:solidFill>
                  <a:schemeClr val="bg2"/>
                </a:solidFill>
              </a:rPr>
              <a:t>1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208917" name="Text Box 21"/>
          <p:cNvSpPr txBox="1">
            <a:spLocks noChangeArrowheads="1"/>
          </p:cNvSpPr>
          <p:nvPr/>
        </p:nvSpPr>
        <p:spPr bwMode="auto">
          <a:xfrm>
            <a:off x="3800475" y="3141663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>
                <a:solidFill>
                  <a:schemeClr val="bg2"/>
                </a:solidFill>
              </a:rPr>
              <a:t>2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5600700" y="3141663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>
                <a:solidFill>
                  <a:schemeClr val="bg2"/>
                </a:solidFill>
              </a:rPr>
              <a:t>3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208919" name="Text Box 23"/>
          <p:cNvSpPr txBox="1">
            <a:spLocks noChangeArrowheads="1"/>
          </p:cNvSpPr>
          <p:nvPr/>
        </p:nvSpPr>
        <p:spPr bwMode="auto">
          <a:xfrm>
            <a:off x="7400925" y="3141663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en-US">
                <a:solidFill>
                  <a:schemeClr val="bg2"/>
                </a:solidFill>
              </a:rPr>
              <a:t>4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-165991" y="6453336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7.3.2 / 8</a:t>
            </a:r>
            <a:endParaRPr 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1136576" y="3340416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3382" y="3429000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6887" y="3284984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3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693" y="3311604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4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537176" y="1844824"/>
            <a:ext cx="0" cy="36004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22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4488" y="312737"/>
            <a:ext cx="5184576" cy="7778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ar-EG" altLang="en-US" sz="4000" b="1" dirty="0" smtClean="0">
                <a:solidFill>
                  <a:schemeClr val="bg1"/>
                </a:solidFill>
                <a:latin typeface="IAAF Sans Bold" pitchFamily="50" charset="0"/>
              </a:rPr>
              <a:t>الأنتقال</a:t>
            </a:r>
            <a:endParaRPr lang="fr-FR" altLang="en-US" sz="4000" b="1" dirty="0">
              <a:solidFill>
                <a:schemeClr val="bg1"/>
              </a:solidFill>
              <a:latin typeface="IAAF Sans Bold" pitchFamily="50" charset="0"/>
            </a:endParaRP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331912" y="1988840"/>
            <a:ext cx="8229600" cy="4377548"/>
          </a:xfrm>
        </p:spPr>
        <p:txBody>
          <a:bodyPr/>
          <a:lstStyle/>
          <a:p>
            <a:pPr marL="0" indent="0"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2800" b="1" dirty="0">
                <a:solidFill>
                  <a:srgbClr val="FF0000"/>
                </a:solidFill>
                <a:cs typeface="Arial" pitchFamily="34" charset="0"/>
              </a:rPr>
              <a:t>الأهـــــــداف</a:t>
            </a:r>
            <a:endParaRPr lang="ar-EG" sz="2800" b="1" dirty="0">
              <a:solidFill>
                <a:srgbClr val="FF0000"/>
              </a:solidFill>
              <a:cs typeface="Arial" pitchFamily="34" charset="0"/>
            </a:endParaRPr>
          </a:p>
          <a:p>
            <a:pPr marL="457200" indent="-457200"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800" b="1" dirty="0">
                <a:cs typeface="Arial" pitchFamily="34" charset="0"/>
              </a:rPr>
              <a:t>المحافظة على قوة الدفع </a:t>
            </a:r>
            <a:endParaRPr lang="ar-EG" sz="2800" b="1" dirty="0" smtClean="0">
              <a:cs typeface="Arial" pitchFamily="34" charset="0"/>
            </a:endParaRPr>
          </a:p>
          <a:p>
            <a:pPr marL="457200" indent="-457200"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800" b="1" dirty="0" smtClean="0">
                <a:cs typeface="Arial" pitchFamily="34" charset="0"/>
              </a:rPr>
              <a:t>بدء </a:t>
            </a:r>
            <a:r>
              <a:rPr lang="ar-SA" sz="2800" b="1" dirty="0">
                <a:cs typeface="Arial" pitchFamily="34" charset="0"/>
              </a:rPr>
              <a:t>مرحلة تزايد السرعة الأخيرة للقرص</a:t>
            </a:r>
            <a:endParaRPr lang="ar-EG" sz="2800" b="1" dirty="0">
              <a:cs typeface="Arial" pitchFamily="34" charset="0"/>
            </a:endParaRPr>
          </a:p>
          <a:p>
            <a:pPr algn="r" rtl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800" dirty="0"/>
          </a:p>
          <a:p>
            <a:pPr marL="0" indent="0" algn="r" rt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ar-SA" sz="2800" b="1" dirty="0">
                <a:solidFill>
                  <a:srgbClr val="FF0000"/>
                </a:solidFill>
                <a:cs typeface="Arial" pitchFamily="34" charset="0"/>
              </a:rPr>
              <a:t>الخصــــــائص الفنـــــية</a:t>
            </a:r>
          </a:p>
          <a:p>
            <a:pPr marL="457200" indent="-457200"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EG" sz="2800" b="1" dirty="0">
                <a:cs typeface="Arial" pitchFamily="34" charset="0"/>
              </a:rPr>
              <a:t> </a:t>
            </a:r>
            <a:r>
              <a:rPr lang="ar-SA" sz="2800" b="1" dirty="0">
                <a:cs typeface="Arial" pitchFamily="34" charset="0"/>
              </a:rPr>
              <a:t>انثناء الرجل اليمنى.</a:t>
            </a:r>
            <a:endParaRPr lang="ar-EG" sz="2800" b="1" dirty="0">
              <a:cs typeface="Arial" pitchFamily="34" charset="0"/>
            </a:endParaRPr>
          </a:p>
          <a:p>
            <a:pPr marL="457200" indent="-457200"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EG" sz="2800" b="1" dirty="0">
                <a:cs typeface="Arial" pitchFamily="34" charset="0"/>
              </a:rPr>
              <a:t> </a:t>
            </a:r>
            <a:r>
              <a:rPr lang="ar-SA" sz="2800" b="1" dirty="0">
                <a:cs typeface="Arial" pitchFamily="34" charset="0"/>
              </a:rPr>
              <a:t>تلتف القدم والرجل اليمنى مباشرة في </a:t>
            </a:r>
            <a:r>
              <a:rPr lang="ar-EG" sz="2800" b="1" dirty="0">
                <a:cs typeface="Arial" pitchFamily="34" charset="0"/>
              </a:rPr>
              <a:t>إ</a:t>
            </a:r>
            <a:r>
              <a:rPr lang="ar-SA" sz="2800" b="1" dirty="0">
                <a:cs typeface="Arial" pitchFamily="34" charset="0"/>
              </a:rPr>
              <a:t>تجاه الرمي.</a:t>
            </a:r>
            <a:endParaRPr lang="ar-EG" sz="2800" b="1" dirty="0">
              <a:cs typeface="Arial" pitchFamily="34" charset="0"/>
            </a:endParaRPr>
          </a:p>
          <a:p>
            <a:pPr marL="457200" indent="-457200"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800" b="1" dirty="0">
                <a:cs typeface="Arial" pitchFamily="34" charset="0"/>
              </a:rPr>
              <a:t> يتجه الذراع الأيسر نحو مؤخرة الدائرة.</a:t>
            </a:r>
          </a:p>
          <a:p>
            <a:pPr marL="457200" indent="-457200"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SA" sz="2800" b="1" dirty="0">
                <a:cs typeface="Arial" pitchFamily="34" charset="0"/>
              </a:rPr>
              <a:t> يكون القرص عند </a:t>
            </a:r>
            <a:r>
              <a:rPr lang="ar-EG" sz="2800" b="1" dirty="0">
                <a:cs typeface="Arial" pitchFamily="34" charset="0"/>
              </a:rPr>
              <a:t>إ</a:t>
            </a:r>
            <a:r>
              <a:rPr lang="ar-SA" sz="2800" b="1" dirty="0">
                <a:cs typeface="Arial" pitchFamily="34" charset="0"/>
              </a:rPr>
              <a:t>رتفاع الرأس.</a:t>
            </a:r>
          </a:p>
          <a:p>
            <a:pPr marL="457200" indent="-457200" algn="r" rt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ar-EG" sz="2800" b="1" dirty="0">
                <a:cs typeface="Arial" pitchFamily="34" charset="0"/>
              </a:rPr>
              <a:t> </a:t>
            </a:r>
            <a:r>
              <a:rPr lang="ar-SA" sz="2800" b="1" dirty="0">
                <a:cs typeface="Arial" pitchFamily="34" charset="0"/>
              </a:rPr>
              <a:t>تهبط الرجل اليسرى بسرعة عقب الرجل اليمنى.</a:t>
            </a:r>
          </a:p>
        </p:txBody>
      </p:sp>
      <p:pic>
        <p:nvPicPr>
          <p:cNvPr id="219145" name="Picture 9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4386388"/>
            <a:ext cx="126533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6" name="Picture 10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49" y="4386388"/>
            <a:ext cx="158879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7" name="Picture 11" descr="discu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052736"/>
            <a:ext cx="4441703" cy="27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2842419" y="6529983"/>
            <a:ext cx="4326903" cy="1722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/>
              <a:t>IAAF CECS Level I Coaching Theory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201472" y="6599319"/>
            <a:ext cx="7045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7.3.2 / 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181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9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9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9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9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9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9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9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9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9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9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9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9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4" grpId="0" build="p"/>
    </p:bldLst>
  </p:timing>
</p:sld>
</file>

<file path=ppt/theme/theme1.xml><?xml version="1.0" encoding="utf-8"?>
<a:theme xmlns:a="http://schemas.openxmlformats.org/drawingml/2006/main" name="IAAF_PP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4803</TotalTime>
  <Words>817</Words>
  <Application>Microsoft Office PowerPoint</Application>
  <PresentationFormat>A4 Paper (210x297 mm)</PresentationFormat>
  <Paragraphs>262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IAAF_PPT</vt:lpstr>
      <vt:lpstr>Image bitmap</vt:lpstr>
      <vt:lpstr>8.3.2 قذف القرص 2</vt:lpstr>
      <vt:lpstr>التسلسل الكامل للحركة</vt:lpstr>
      <vt:lpstr>التسلسل الكامل للحركة</vt:lpstr>
      <vt:lpstr>مسكة القرص</vt:lpstr>
      <vt:lpstr>مرحلة المرجحات</vt:lpstr>
      <vt:lpstr>مرحلة الدوران  الجزء 1</vt:lpstr>
      <vt:lpstr>مرحلة الدوران  الجزء 2 عدم الإرتكاز</vt:lpstr>
      <vt:lpstr>وضع القدم مرحلة الدوران: </vt:lpstr>
      <vt:lpstr>الأنتقال</vt:lpstr>
      <vt:lpstr>مرحلة الرمي : وضع القوة</vt:lpstr>
      <vt:lpstr>مرحلة الرمي : المرحلة الرئيسية لتزايد السرعة</vt:lpstr>
      <vt:lpstr>مرحلة التغطية</vt:lpstr>
    </vt:vector>
  </TitlesOfParts>
  <Company>IAAF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School &amp; Youth Outcomes</dc:title>
  <dc:creator>Gunter LANGE</dc:creator>
  <cp:lastModifiedBy>OSAMA</cp:lastModifiedBy>
  <cp:revision>387</cp:revision>
  <cp:lastPrinted>2016-04-05T13:10:03Z</cp:lastPrinted>
  <dcterms:created xsi:type="dcterms:W3CDTF">2013-01-21T11:55:24Z</dcterms:created>
  <dcterms:modified xsi:type="dcterms:W3CDTF">2017-09-18T01:43:08Z</dcterms:modified>
</cp:coreProperties>
</file>